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ppt/tags/tag7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  <p:sldMasterId id="2147483668" r:id="rId2"/>
  </p:sldMasterIdLst>
  <p:notesMasterIdLst>
    <p:notesMasterId r:id="rId9"/>
  </p:notesMasterIdLst>
  <p:handoutMasterIdLst>
    <p:handoutMasterId r:id="rId10"/>
  </p:handoutMasterIdLst>
  <p:sldIdLst>
    <p:sldId id="519" r:id="rId3"/>
    <p:sldId id="436" r:id="rId4"/>
    <p:sldId id="441" r:id="rId5"/>
    <p:sldId id="521" r:id="rId6"/>
    <p:sldId id="434" r:id="rId7"/>
    <p:sldId id="520" r:id="rId8"/>
  </p:sldIdLst>
  <p:sldSz cx="9144000" cy="5143500" type="screen16x9"/>
  <p:notesSz cx="6858000" cy="9144000"/>
  <p:custDataLst>
    <p:tags r:id="rId11"/>
  </p:custDataLst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4">
          <p15:clr>
            <a:srgbClr val="A4A3A4"/>
          </p15:clr>
        </p15:guide>
        <p15:guide id="2" pos="295">
          <p15:clr>
            <a:srgbClr val="A4A3A4"/>
          </p15:clr>
        </p15:guide>
        <p15:guide id="3" orient="horz" pos="282">
          <p15:clr>
            <a:srgbClr val="A4A3A4"/>
          </p15:clr>
        </p15:guide>
        <p15:guide id="4" pos="2880">
          <p15:clr>
            <a:srgbClr val="A4A3A4"/>
          </p15:clr>
        </p15:guide>
        <p15:guide id="5" orient="horz" pos="1620">
          <p15:clr>
            <a:srgbClr val="A4A3A4"/>
          </p15:clr>
        </p15:guide>
        <p15:guide id="6" pos="544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3649"/>
    <a:srgbClr val="4F6383"/>
    <a:srgbClr val="3B4A62"/>
    <a:srgbClr val="313D53"/>
    <a:srgbClr val="223762"/>
    <a:srgbClr val="FEFEFE"/>
    <a:srgbClr val="063D54"/>
    <a:srgbClr val="2E4864"/>
    <a:srgbClr val="10327B"/>
    <a:srgbClr val="E0E0E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188" autoAdjust="0"/>
    <p:restoredTop sz="96318" autoAdjust="0"/>
  </p:normalViewPr>
  <p:slideViewPr>
    <p:cSldViewPr snapToGrid="0" showGuides="1">
      <p:cViewPr varScale="1">
        <p:scale>
          <a:sx n="146" d="100"/>
          <a:sy n="146" d="100"/>
        </p:scale>
        <p:origin x="828" y="108"/>
      </p:cViewPr>
      <p:guideLst>
        <p:guide orient="horz" pos="3094"/>
        <p:guide pos="295"/>
        <p:guide orient="horz" pos="282"/>
        <p:guide pos="2880"/>
        <p:guide orient="horz" pos="1620"/>
        <p:guide pos="5443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58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DC7E0A-FE25-4298-B2A5-F81E4409DC3D}" type="datetimeFigureOut">
              <a:rPr lang="zh-CN" altLang="en-US" smtClean="0"/>
              <a:t>2020/10/7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404E8C-F5F4-4E78-B894-8ABE74AB9ABE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DB2BC2-E36F-4014-826D-67C3AA5D550C}" type="datetimeFigureOut">
              <a:rPr lang="zh-CN" altLang="en-US" smtClean="0"/>
              <a:t>2020/10/7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64EC1F-4C1A-4575-A29E-535B091AA91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64EC1F-4C1A-4575-A29E-535B091AA911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343109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4"/>
            <a:ext cx="9144000" cy="5139136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310638" y="317447"/>
            <a:ext cx="8522724" cy="45129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C03DE807-215E-47EB-B84B-198322179C58}" type="datetimeFigureOut">
              <a:rPr lang="zh-CN" altLang="en-US" smtClean="0"/>
              <a:t>2020/10/7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/>
          <a:lstStyle/>
          <a:p>
            <a:fld id="{42C4D9BF-80BE-46C2-A213-B29FE6F6BA11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grpSp>
        <p:nvGrpSpPr>
          <p:cNvPr id="10" name="组合 9"/>
          <p:cNvGrpSpPr/>
          <p:nvPr userDrawn="1"/>
        </p:nvGrpSpPr>
        <p:grpSpPr>
          <a:xfrm>
            <a:off x="194035" y="204620"/>
            <a:ext cx="711088" cy="307777"/>
            <a:chOff x="258713" y="272826"/>
            <a:chExt cx="948117" cy="410369"/>
          </a:xfrm>
        </p:grpSpPr>
        <p:sp>
          <p:nvSpPr>
            <p:cNvPr id="8" name="矩形: 圆角 7"/>
            <p:cNvSpPr/>
            <p:nvPr userDrawn="1"/>
          </p:nvSpPr>
          <p:spPr>
            <a:xfrm>
              <a:off x="338202" y="302725"/>
              <a:ext cx="789139" cy="340313"/>
            </a:xfrm>
            <a:prstGeom prst="roundRect">
              <a:avLst/>
            </a:prstGeom>
            <a:noFill/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015"/>
            </a:p>
          </p:txBody>
        </p:sp>
        <p:sp>
          <p:nvSpPr>
            <p:cNvPr id="9" name="矩形 8"/>
            <p:cNvSpPr/>
            <p:nvPr userDrawn="1"/>
          </p:nvSpPr>
          <p:spPr>
            <a:xfrm>
              <a:off x="258713" y="272826"/>
              <a:ext cx="948117" cy="4103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altLang="zh-CN" sz="1400" i="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gency FB" panose="020B0503020202020204" pitchFamily="34" charset="0"/>
                  <a:cs typeface="Segoe UI" panose="020B0502040204020203" pitchFamily="34" charset="0"/>
                </a:rPr>
                <a:t>LOGO</a:t>
              </a:r>
              <a:endParaRPr lang="zh-CN" altLang="en-US" sz="1400" i="0" dirty="0">
                <a:solidFill>
                  <a:schemeClr val="tx1">
                    <a:lumMod val="75000"/>
                    <a:lumOff val="25000"/>
                  </a:schemeClr>
                </a:solidFill>
                <a:latin typeface="Agency FB" panose="020B0503020202020204" pitchFamily="34" charset="0"/>
                <a:cs typeface="Segoe UI" panose="020B0502040204020203" pitchFamily="34" charset="0"/>
              </a:endParaRPr>
            </a:p>
          </p:txBody>
        </p: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4"/>
            <a:ext cx="9144000" cy="5139136"/>
          </a:xfrm>
          <a:prstGeom prst="rect">
            <a:avLst/>
          </a:prstGeom>
        </p:spPr>
      </p:pic>
      <p:sp>
        <p:nvSpPr>
          <p:cNvPr id="12" name="矩形 11"/>
          <p:cNvSpPr/>
          <p:nvPr userDrawn="1"/>
        </p:nvSpPr>
        <p:spPr>
          <a:xfrm>
            <a:off x="310638" y="317447"/>
            <a:ext cx="8522724" cy="45129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921458" y="781003"/>
            <a:ext cx="1836773" cy="204617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824904" y="2328028"/>
            <a:ext cx="1836773" cy="251906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824904" y="777552"/>
            <a:ext cx="1836773" cy="147330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921458" y="2911151"/>
            <a:ext cx="1836773" cy="193594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4"/>
            <a:ext cx="9144000" cy="5139136"/>
          </a:xfrm>
          <a:prstGeom prst="rect">
            <a:avLst/>
          </a:prstGeom>
        </p:spPr>
      </p:pic>
      <p:sp>
        <p:nvSpPr>
          <p:cNvPr id="4" name="矩形 3"/>
          <p:cNvSpPr/>
          <p:nvPr userDrawn="1"/>
        </p:nvSpPr>
        <p:spPr>
          <a:xfrm>
            <a:off x="310638" y="317447"/>
            <a:ext cx="8522724" cy="45129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337511" y="1088314"/>
            <a:ext cx="8499413" cy="273486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4"/>
            <a:ext cx="9144000" cy="5139136"/>
          </a:xfrm>
          <a:prstGeom prst="rect">
            <a:avLst/>
          </a:prstGeom>
        </p:spPr>
      </p:pic>
      <p:sp>
        <p:nvSpPr>
          <p:cNvPr id="12" name="矩形 11"/>
          <p:cNvSpPr/>
          <p:nvPr userDrawn="1"/>
        </p:nvSpPr>
        <p:spPr>
          <a:xfrm>
            <a:off x="310638" y="317447"/>
            <a:ext cx="8522724" cy="45129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921458" y="781003"/>
            <a:ext cx="1836773" cy="204617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824904" y="2328028"/>
            <a:ext cx="1836773" cy="2519065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824904" y="777552"/>
            <a:ext cx="1836773" cy="147330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921458" y="2911151"/>
            <a:ext cx="1836773" cy="1935942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4"/>
            <a:ext cx="9144000" cy="5139136"/>
          </a:xfrm>
          <a:prstGeom prst="rect">
            <a:avLst/>
          </a:prstGeom>
        </p:spPr>
      </p:pic>
      <p:sp>
        <p:nvSpPr>
          <p:cNvPr id="7" name="矩形 6"/>
          <p:cNvSpPr/>
          <p:nvPr userDrawn="1"/>
        </p:nvSpPr>
        <p:spPr>
          <a:xfrm>
            <a:off x="310638" y="317447"/>
            <a:ext cx="8522724" cy="45129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842416" y="1443476"/>
            <a:ext cx="1836773" cy="204617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0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773829" y="1443476"/>
            <a:ext cx="1836773" cy="204617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5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705242" y="1443476"/>
            <a:ext cx="1836773" cy="204617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6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636655" y="1443475"/>
            <a:ext cx="1836773" cy="204617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4"/>
            <a:ext cx="9144000" cy="5139136"/>
          </a:xfrm>
          <a:prstGeom prst="rect">
            <a:avLst/>
          </a:prstGeom>
        </p:spPr>
      </p:pic>
      <p:sp>
        <p:nvSpPr>
          <p:cNvPr id="3" name="矩形 2"/>
          <p:cNvSpPr/>
          <p:nvPr userDrawn="1"/>
        </p:nvSpPr>
        <p:spPr>
          <a:xfrm>
            <a:off x="310638" y="317447"/>
            <a:ext cx="8522724" cy="451297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dist="635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side placeholder left 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5078896" cy="5143500"/>
          </a:xfrm>
          <a:prstGeom prst="rect">
            <a:avLst/>
          </a:prstGeom>
        </p:spPr>
        <p:txBody>
          <a:bodyPr/>
          <a:lstStyle/>
          <a:p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ight Half Pictgure i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572000" y="1"/>
            <a:ext cx="4572000" cy="5143499"/>
          </a:xfrm>
          <a:prstGeom prst="rect">
            <a:avLst/>
          </a:prstGeom>
          <a:ln w="9525">
            <a:noFill/>
          </a:ln>
        </p:spPr>
        <p:txBody>
          <a:bodyPr/>
          <a:lstStyle>
            <a:lvl1pPr>
              <a:defRPr sz="1200">
                <a:solidFill>
                  <a:schemeClr val="accent4"/>
                </a:solidFill>
                <a:latin typeface="Lato" panose="020F0502020204030203" pitchFamily="34" charset="0"/>
              </a:defRPr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5"/>
          <p:cNvSpPr txBox="1"/>
          <p:nvPr userDrawn="1"/>
        </p:nvSpPr>
        <p:spPr>
          <a:xfrm>
            <a:off x="8905790" y="5999798"/>
            <a:ext cx="671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1400" b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‹#›</a:t>
            </a:fld>
            <a:r>
              <a:rPr lang="zh-CN" altLang="en-US" sz="1400" b="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7" r:id="rId16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5"/>
          <p:cNvSpPr txBox="1"/>
          <p:nvPr userDrawn="1"/>
        </p:nvSpPr>
        <p:spPr>
          <a:xfrm>
            <a:off x="8905790" y="5999798"/>
            <a:ext cx="671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EEF1883-7A0E-4F66-9932-E581691AD397}" type="slidenum">
              <a:rPr lang="zh-CN" altLang="en-US" sz="1400" b="0" smtClean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‹#›</a:t>
            </a:fld>
            <a:r>
              <a:rPr lang="zh-CN" altLang="en-US" sz="1400" b="0" dirty="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ransition spd="slow">
    <p:wip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2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jpeg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hyperlink" Target="https://www.bellingcat.com/news/uk-and-europe/2017/08/28/stop-child-abuse-2nd-update/" TargetMode="External"/><Relationship Id="rId11" Type="http://schemas.openxmlformats.org/officeDocument/2006/relationships/image" Target="../media/image10.jpeg"/><Relationship Id="rId5" Type="http://schemas.openxmlformats.org/officeDocument/2006/relationships/hyperlink" Target="https://www.europol.europa.eu/stopchildabuse" TargetMode="External"/><Relationship Id="rId10" Type="http://schemas.openxmlformats.org/officeDocument/2006/relationships/image" Target="../media/image9.jpeg"/><Relationship Id="rId4" Type="http://schemas.openxmlformats.org/officeDocument/2006/relationships/notesSlide" Target="../notesSlides/notesSlide5.xml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6.xml"/><Relationship Id="rId1" Type="http://schemas.openxmlformats.org/officeDocument/2006/relationships/tags" Target="../tags/tag7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4"/>
            <a:ext cx="9144000" cy="513913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837291" y="1099399"/>
            <a:ext cx="5469418" cy="2949067"/>
          </a:xfrm>
          <a:prstGeom prst="rect">
            <a:avLst/>
          </a:prstGeom>
          <a:gradFill>
            <a:gsLst>
              <a:gs pos="11000">
                <a:srgbClr val="2B3649"/>
              </a:gs>
              <a:gs pos="100000">
                <a:srgbClr val="3B4A62"/>
              </a:gs>
            </a:gsLst>
            <a:lin ang="2700000" scaled="0"/>
          </a:gradFill>
          <a:ln>
            <a:noFill/>
          </a:ln>
          <a:effectLst>
            <a:outerShdw blurRad="444500" dist="2540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Roboto" panose="02000000000000000000" pitchFamily="2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39372" y="2223209"/>
            <a:ext cx="4852429" cy="6924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defRPr/>
            </a:pPr>
            <a:r>
              <a:rPr lang="en-US" altLang="zh-CN" sz="39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E-Identifier</a:t>
            </a:r>
            <a:endParaRPr lang="zh-CN" altLang="en-US" sz="3900" b="1" dirty="0">
              <a:solidFill>
                <a:schemeClr val="bg1"/>
              </a:solidFill>
              <a:latin typeface="Roboto" panose="02000000000000000000" pitchFamily="2" charset="0"/>
              <a:ea typeface="方正黑体简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39373" y="2823347"/>
            <a:ext cx="4162362" cy="2444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Crowdsourced criminal evidence identifier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239373" y="1584474"/>
            <a:ext cx="1807187" cy="523220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defRPr/>
            </a:pPr>
            <a:r>
              <a:rPr lang="en-US" altLang="zh-CN" sz="2800" b="1" dirty="0">
                <a:solidFill>
                  <a:schemeClr val="bg1">
                    <a:lumMod val="9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MCS 366</a:t>
            </a:r>
            <a:endParaRPr lang="zh-CN" altLang="en-US" sz="2800" b="1" dirty="0">
              <a:solidFill>
                <a:schemeClr val="bg1">
                  <a:lumMod val="95000"/>
                </a:schemeClr>
              </a:solidFill>
              <a:latin typeface="Roboto" panose="02000000000000000000" pitchFamily="2" charset="0"/>
              <a:ea typeface="Adobe 宋体 Std L" panose="02020300000000000000" pitchFamily="18" charset="-122"/>
            </a:endParaRPr>
          </a:p>
        </p:txBody>
      </p:sp>
      <p:sp>
        <p:nvSpPr>
          <p:cNvPr id="7" name="PA_圆角矩形 31"/>
          <p:cNvSpPr/>
          <p:nvPr>
            <p:custDataLst>
              <p:tags r:id="rId1"/>
            </p:custDataLst>
          </p:nvPr>
        </p:nvSpPr>
        <p:spPr>
          <a:xfrm>
            <a:off x="2339328" y="3463180"/>
            <a:ext cx="983590" cy="17467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>
                <a:solidFill>
                  <a:srgbClr val="22376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Tony Lu</a:t>
            </a:r>
            <a:endParaRPr lang="zh-CN" altLang="en-US" sz="800" dirty="0">
              <a:solidFill>
                <a:srgbClr val="223762"/>
              </a:solidFill>
              <a:latin typeface="Roboto" panose="02000000000000000000" pitchFamily="2" charset="0"/>
              <a:ea typeface="方正黑体简体" panose="02010601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009994" y="1283525"/>
            <a:ext cx="5124012" cy="2580814"/>
          </a:xfrm>
          <a:prstGeom prst="rect">
            <a:avLst/>
          </a:prstGeom>
          <a:noFill/>
          <a:ln w="25400">
            <a:solidFill>
              <a:schemeClr val="bg1"/>
            </a:solidFill>
          </a:ln>
          <a:effectLst>
            <a:outerShdw blurRad="444500" dist="2540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Roboto" panose="02000000000000000000" pitchFamily="2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46560" y="1553696"/>
            <a:ext cx="2763673" cy="584775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defRPr/>
            </a:pPr>
            <a:r>
              <a:rPr lang="en-US" altLang="zh-CN" sz="1600" b="1" dirty="0">
                <a:solidFill>
                  <a:schemeClr val="bg1">
                    <a:lumMod val="9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Technology &amp; Communications</a:t>
            </a:r>
            <a:endParaRPr lang="zh-CN" altLang="en-US" sz="1600" b="1" dirty="0">
              <a:solidFill>
                <a:schemeClr val="bg1">
                  <a:lumMod val="95000"/>
                </a:schemeClr>
              </a:solidFill>
              <a:latin typeface="Roboto" panose="02000000000000000000" pitchFamily="2" charset="0"/>
              <a:ea typeface="Adobe 宋体 Std L" panose="02020300000000000000" pitchFamily="18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矩形 16"/>
          <p:cNvSpPr/>
          <p:nvPr/>
        </p:nvSpPr>
        <p:spPr>
          <a:xfrm>
            <a:off x="8218344" y="3956047"/>
            <a:ext cx="208369" cy="207800"/>
          </a:xfrm>
          <a:prstGeom prst="rect">
            <a:avLst/>
          </a:prstGeom>
          <a:gradFill>
            <a:gsLst>
              <a:gs pos="11000">
                <a:srgbClr val="2B3649"/>
              </a:gs>
              <a:gs pos="100000">
                <a:srgbClr val="3B4A62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Roboto" panose="02000000000000000000" pitchFamily="2" charset="0"/>
              <a:ea typeface="Microsoft YaHei UI" panose="020B0503020204020204" pitchFamily="34" charset="-122"/>
            </a:endParaRPr>
          </a:p>
        </p:txBody>
      </p:sp>
      <p:pic>
        <p:nvPicPr>
          <p:cNvPr id="9" name="图片占位符 8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3696" y="1601803"/>
            <a:ext cx="2315154" cy="2315154"/>
          </a:xfrm>
          <a:effectLst>
            <a:outerShdw blurRad="165100" dist="635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50" name="文本框 5"/>
          <p:cNvSpPr txBox="1">
            <a:spLocks noChangeArrowheads="1"/>
          </p:cNvSpPr>
          <p:nvPr/>
        </p:nvSpPr>
        <p:spPr bwMode="auto">
          <a:xfrm>
            <a:off x="3820559" y="1435720"/>
            <a:ext cx="1766830" cy="338554"/>
          </a:xfrm>
          <a:prstGeom prst="rect">
            <a:avLst/>
          </a:prstGeom>
          <a:gradFill>
            <a:gsLst>
              <a:gs pos="11000">
                <a:srgbClr val="2B3649"/>
              </a:gs>
              <a:gs pos="100000">
                <a:srgbClr val="3B4A62"/>
              </a:gs>
            </a:gsLst>
            <a:lin ang="2700000" scaled="0"/>
          </a:gradFill>
          <a:ln>
            <a:noFill/>
          </a:ln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6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About E-Identifier</a:t>
            </a:r>
            <a:endParaRPr lang="zh-CN" altLang="en-US" sz="1600" dirty="0">
              <a:solidFill>
                <a:schemeClr val="bg1"/>
              </a:solidFill>
              <a:latin typeface="Roboto" panose="02000000000000000000" pitchFamily="2" charset="0"/>
              <a:ea typeface="Microsoft YaHei UI" panose="020B0503020204020204" pitchFamily="34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4006155" y="2174717"/>
            <a:ext cx="421219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200" dirty="0">
                <a:solidFill>
                  <a:schemeClr val="bg1">
                    <a:lumMod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crowdsourced web app allowing users to help police and law enforcements identify people and evidence that can lead to the arrest of the assailant and the rescue of any victims.</a:t>
            </a:r>
            <a:endParaRPr lang="zh-CN" altLang="en-US" sz="1200" dirty="0">
              <a:solidFill>
                <a:schemeClr val="bg1">
                  <a:lumMod val="50000"/>
                </a:schemeClr>
              </a:solidFill>
              <a:latin typeface="Roboto" panose="02000000000000000000" pitchFamily="2" charset="0"/>
              <a:ea typeface="Microsoft YaHei UI" panose="020B0503020204020204" pitchFamily="34" charset="-122"/>
            </a:endParaRPr>
          </a:p>
        </p:txBody>
      </p:sp>
      <p:grpSp>
        <p:nvGrpSpPr>
          <p:cNvPr id="18" name="组合 17"/>
          <p:cNvGrpSpPr/>
          <p:nvPr/>
        </p:nvGrpSpPr>
        <p:grpSpPr>
          <a:xfrm>
            <a:off x="3820559" y="1981962"/>
            <a:ext cx="4606155" cy="1865014"/>
            <a:chOff x="3820559" y="2272420"/>
            <a:chExt cx="4606155" cy="1865014"/>
          </a:xfrm>
        </p:grpSpPr>
        <p:sp>
          <p:nvSpPr>
            <p:cNvPr id="4" name="矩形 3"/>
            <p:cNvSpPr/>
            <p:nvPr/>
          </p:nvSpPr>
          <p:spPr>
            <a:xfrm>
              <a:off x="3820559" y="2272420"/>
              <a:ext cx="4606155" cy="1865014"/>
            </a:xfrm>
            <a:prstGeom prst="rect">
              <a:avLst/>
            </a:prstGeom>
            <a:noFill/>
            <a:ln w="12700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Roboto" panose="02000000000000000000" pitchFamily="2" charset="0"/>
                <a:ea typeface="Microsoft YaHei UI" panose="020B0503020204020204" pitchFamily="34" charset="-122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820559" y="4137434"/>
              <a:ext cx="371192" cy="0"/>
            </a:xfrm>
            <a:prstGeom prst="line">
              <a:avLst/>
            </a:prstGeom>
            <a:ln w="38100">
              <a:solidFill>
                <a:srgbClr val="3B4A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/>
          </p:nvCxnSpPr>
          <p:spPr>
            <a:xfrm flipV="1">
              <a:off x="3820559" y="3822077"/>
              <a:ext cx="0" cy="315357"/>
            </a:xfrm>
            <a:prstGeom prst="line">
              <a:avLst/>
            </a:prstGeom>
            <a:ln w="38100">
              <a:solidFill>
                <a:srgbClr val="3B4A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>
              <a:off x="8426714" y="2272420"/>
              <a:ext cx="0" cy="362139"/>
            </a:xfrm>
            <a:prstGeom prst="line">
              <a:avLst/>
            </a:prstGeom>
            <a:ln w="38100">
              <a:solidFill>
                <a:srgbClr val="3B4A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接连接符 15"/>
            <p:cNvCxnSpPr/>
            <p:nvPr/>
          </p:nvCxnSpPr>
          <p:spPr>
            <a:xfrm flipH="1">
              <a:off x="8256757" y="2272420"/>
              <a:ext cx="169957" cy="0"/>
            </a:xfrm>
            <a:prstGeom prst="line">
              <a:avLst/>
            </a:prstGeom>
            <a:ln w="38100">
              <a:solidFill>
                <a:srgbClr val="3B4A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矩形 19"/>
          <p:cNvSpPr/>
          <p:nvPr/>
        </p:nvSpPr>
        <p:spPr>
          <a:xfrm>
            <a:off x="8022522" y="4054664"/>
            <a:ext cx="104185" cy="103900"/>
          </a:xfrm>
          <a:prstGeom prst="rect">
            <a:avLst/>
          </a:prstGeom>
          <a:gradFill>
            <a:gsLst>
              <a:gs pos="11000">
                <a:srgbClr val="2B3649"/>
              </a:gs>
              <a:gs pos="100000">
                <a:srgbClr val="3B4A62"/>
              </a:gs>
            </a:gsLst>
            <a:lin ang="2700000" scaled="0"/>
          </a:gra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Roboto" panose="02000000000000000000" pitchFamily="2" charset="0"/>
              <a:ea typeface="Microsoft YaHei UI" panose="020B0503020204020204" pitchFamily="34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366819" y="1520851"/>
            <a:ext cx="1427517" cy="2523787"/>
          </a:xfrm>
          <a:prstGeom prst="rect">
            <a:avLst/>
          </a:prstGeom>
        </p:spPr>
      </p:pic>
      <p:grpSp>
        <p:nvGrpSpPr>
          <p:cNvPr id="37" name="组合 36"/>
          <p:cNvGrpSpPr/>
          <p:nvPr/>
        </p:nvGrpSpPr>
        <p:grpSpPr>
          <a:xfrm>
            <a:off x="1089284" y="1512422"/>
            <a:ext cx="514780" cy="514780"/>
            <a:chOff x="6357074" y="1008628"/>
            <a:chExt cx="1676757" cy="1676757"/>
          </a:xfrm>
        </p:grpSpPr>
        <p:sp>
          <p:nvSpPr>
            <p:cNvPr id="38" name="椭圆 37"/>
            <p:cNvSpPr/>
            <p:nvPr/>
          </p:nvSpPr>
          <p:spPr>
            <a:xfrm>
              <a:off x="6357074" y="1008628"/>
              <a:ext cx="1676757" cy="1676757"/>
            </a:xfrm>
            <a:prstGeom prst="ellipse">
              <a:avLst/>
            </a:prstGeom>
            <a:noFill/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Microsoft YaHei" panose="020B0503020204020204" pitchFamily="34" charset="-122"/>
                <a:cs typeface="Segoe UI" panose="020B0502040204020203" pitchFamily="34" charset="0"/>
              </a:endParaRPr>
            </a:p>
          </p:txBody>
        </p:sp>
        <p:sp>
          <p:nvSpPr>
            <p:cNvPr id="39" name="椭圆 38"/>
            <p:cNvSpPr/>
            <p:nvPr/>
          </p:nvSpPr>
          <p:spPr>
            <a:xfrm>
              <a:off x="6552150" y="1193251"/>
              <a:ext cx="1307514" cy="1307514"/>
            </a:xfrm>
            <a:prstGeom prst="ellipse">
              <a:avLst/>
            </a:prstGeom>
            <a:gradFill>
              <a:gsLst>
                <a:gs pos="11000">
                  <a:srgbClr val="2B3649"/>
                </a:gs>
                <a:gs pos="100000">
                  <a:srgbClr val="3B4A62"/>
                </a:gs>
              </a:gsLst>
              <a:lin ang="2700000" scaled="0"/>
            </a:gradFill>
            <a:ln>
              <a:noFill/>
            </a:ln>
            <a:effectLst>
              <a:outerShdw blurRad="139700" dist="1016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  <a:cs typeface="Segoe UI" panose="020B0502040204020203" pitchFamily="34" charset="0"/>
                </a:rPr>
                <a:t>1</a:t>
              </a:r>
              <a:endParaRPr lang="zh-CN" altLang="en-US" dirty="0">
                <a:solidFill>
                  <a:schemeClr val="bg1"/>
                </a:solidFill>
                <a:latin typeface="Roboto" panose="02000000000000000000" pitchFamily="2" charset="0"/>
                <a:ea typeface="Microsoft YaHei" panose="020B0503020204020204" pitchFamily="34" charset="-122"/>
                <a:cs typeface="Segoe UI" panose="020B0502040204020203" pitchFamily="34" charset="0"/>
              </a:endParaRPr>
            </a:p>
          </p:txBody>
        </p:sp>
      </p:grpSp>
      <p:sp>
        <p:nvSpPr>
          <p:cNvPr id="40" name="矩形 39"/>
          <p:cNvSpPr/>
          <p:nvPr/>
        </p:nvSpPr>
        <p:spPr>
          <a:xfrm>
            <a:off x="1610483" y="1802175"/>
            <a:ext cx="3664902" cy="534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The top navigation will show all known information about the specific object/person.</a:t>
            </a:r>
            <a:endParaRPr lang="zh-CN" altLang="en-US" sz="10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41" name="矩形 40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<p:cNvSpPr/>
          <p:nvPr/>
        </p:nvSpPr>
        <p:spPr>
          <a:xfrm>
            <a:off x="1614708" y="1533934"/>
            <a:ext cx="17360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400" dirty="0">
                <a:solidFill>
                  <a:srgbClr val="2B3649"/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Categorized</a:t>
            </a:r>
          </a:p>
        </p:txBody>
      </p:sp>
      <p:cxnSp>
        <p:nvCxnSpPr>
          <p:cNvPr id="42" name="直接连接符 41"/>
          <p:cNvCxnSpPr/>
          <p:nvPr/>
        </p:nvCxnSpPr>
        <p:spPr>
          <a:xfrm>
            <a:off x="1714094" y="1846102"/>
            <a:ext cx="234336" cy="0"/>
          </a:xfrm>
          <a:prstGeom prst="line">
            <a:avLst/>
          </a:prstGeom>
          <a:ln w="19050">
            <a:solidFill>
              <a:srgbClr val="3B4A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组合 4"/>
          <p:cNvGrpSpPr/>
          <p:nvPr/>
        </p:nvGrpSpPr>
        <p:grpSpPr>
          <a:xfrm>
            <a:off x="1089577" y="2466030"/>
            <a:ext cx="4103746" cy="572170"/>
            <a:chOff x="426736" y="2186005"/>
            <a:chExt cx="4103746" cy="572170"/>
          </a:xfrm>
        </p:grpSpPr>
        <p:grpSp>
          <p:nvGrpSpPr>
            <p:cNvPr id="43" name="组合 42"/>
            <p:cNvGrpSpPr/>
            <p:nvPr/>
          </p:nvGrpSpPr>
          <p:grpSpPr>
            <a:xfrm>
              <a:off x="426736" y="2207707"/>
              <a:ext cx="514780" cy="514780"/>
              <a:chOff x="6357074" y="1008628"/>
              <a:chExt cx="1676757" cy="1676757"/>
            </a:xfrm>
          </p:grpSpPr>
          <p:sp>
            <p:nvSpPr>
              <p:cNvPr id="44" name="椭圆 43"/>
              <p:cNvSpPr/>
              <p:nvPr/>
            </p:nvSpPr>
            <p:spPr>
              <a:xfrm>
                <a:off x="6357074" y="1008628"/>
                <a:ext cx="1676757" cy="1676757"/>
              </a:xfrm>
              <a:prstGeom prst="ellipse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Microsoft YaHei" panose="020B0503020204020204" pitchFamily="34" charset="-122"/>
                  <a:cs typeface="Segoe UI" panose="020B0502040204020203" pitchFamily="34" charset="0"/>
                </a:endParaRPr>
              </a:p>
            </p:txBody>
          </p:sp>
          <p:sp>
            <p:nvSpPr>
              <p:cNvPr id="45" name="椭圆 44"/>
              <p:cNvSpPr/>
              <p:nvPr/>
            </p:nvSpPr>
            <p:spPr>
              <a:xfrm>
                <a:off x="6552150" y="1193250"/>
                <a:ext cx="1307513" cy="1307513"/>
              </a:xfrm>
              <a:prstGeom prst="ellipse">
                <a:avLst/>
              </a:prstGeom>
              <a:gradFill>
                <a:gsLst>
                  <a:gs pos="11000">
                    <a:srgbClr val="2B3649"/>
                  </a:gs>
                  <a:gs pos="100000">
                    <a:srgbClr val="3B4A62"/>
                  </a:gs>
                </a:gsLst>
                <a:lin ang="2700000" scaled="0"/>
              </a:gradFill>
              <a:ln>
                <a:noFill/>
              </a:ln>
              <a:effectLst>
                <a:outerShdw blurRad="139700" dist="1016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 dirty="0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Segoe UI" panose="020B0502040204020203" pitchFamily="34" charset="0"/>
                  </a:rPr>
                  <a:t>2</a:t>
                </a:r>
                <a:endParaRPr lang="zh-CN" altLang="en-US" dirty="0">
                  <a:solidFill>
                    <a:schemeClr val="bg1"/>
                  </a:solidFill>
                  <a:latin typeface="Roboto" panose="02000000000000000000" pitchFamily="2" charset="0"/>
                  <a:ea typeface="Microsoft YaHei" panose="020B0503020204020204" pitchFamily="34" charset="-122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>
            <a:xfrm>
              <a:off x="947642" y="2454246"/>
              <a:ext cx="3582840" cy="30392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Segoe UI" panose="020B0502040204020203" pitchFamily="34" charset="0"/>
                </a:rPr>
                <a:t>Image(s) of the object/person for the user to review.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Microsoft YaHei" panose="020B0503020204020204" pitchFamily="34" charset="-122"/>
                <a:cs typeface="Segoe UI" panose="020B0502040204020203" pitchFamily="34" charset="0"/>
              </a:endParaRPr>
            </a:p>
          </p:txBody>
        </p:sp>
        <p:sp>
          <p:nvSpPr>
            <p:cNvPr id="47" name="矩形 46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<p:cNvSpPr/>
            <p:nvPr/>
          </p:nvSpPr>
          <p:spPr>
            <a:xfrm>
              <a:off x="951867" y="2186005"/>
              <a:ext cx="173605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400" dirty="0">
                  <a:solidFill>
                    <a:srgbClr val="2B3649"/>
                  </a:solidFill>
                  <a:latin typeface="Roboto" panose="02000000000000000000" pitchFamily="2" charset="0"/>
                  <a:ea typeface="Roboto" panose="02000000000000000000" pitchFamily="2" charset="0"/>
                  <a:cs typeface="Segoe UI" panose="020B0502040204020203" pitchFamily="34" charset="0"/>
                </a:rPr>
                <a:t>Images</a:t>
              </a:r>
            </a:p>
          </p:txBody>
        </p:sp>
        <p:cxnSp>
          <p:nvCxnSpPr>
            <p:cNvPr id="48" name="直接连接符 47"/>
            <p:cNvCxnSpPr/>
            <p:nvPr/>
          </p:nvCxnSpPr>
          <p:spPr>
            <a:xfrm>
              <a:off x="1051253" y="2498173"/>
              <a:ext cx="234336" cy="0"/>
            </a:xfrm>
            <a:prstGeom prst="line">
              <a:avLst/>
            </a:prstGeom>
            <a:ln w="19050">
              <a:solidFill>
                <a:srgbClr val="3B4A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组合 5"/>
          <p:cNvGrpSpPr/>
          <p:nvPr/>
        </p:nvGrpSpPr>
        <p:grpSpPr>
          <a:xfrm>
            <a:off x="1082865" y="3403335"/>
            <a:ext cx="4110458" cy="796591"/>
            <a:chOff x="420024" y="3058647"/>
            <a:chExt cx="4110458" cy="796591"/>
          </a:xfrm>
        </p:grpSpPr>
        <p:grpSp>
          <p:nvGrpSpPr>
            <p:cNvPr id="49" name="组合 48"/>
            <p:cNvGrpSpPr/>
            <p:nvPr/>
          </p:nvGrpSpPr>
          <p:grpSpPr>
            <a:xfrm>
              <a:off x="420024" y="3075139"/>
              <a:ext cx="514780" cy="514780"/>
              <a:chOff x="6357074" y="1008628"/>
              <a:chExt cx="1676757" cy="1676757"/>
            </a:xfrm>
          </p:grpSpPr>
          <p:sp>
            <p:nvSpPr>
              <p:cNvPr id="50" name="椭圆 49"/>
              <p:cNvSpPr/>
              <p:nvPr/>
            </p:nvSpPr>
            <p:spPr>
              <a:xfrm>
                <a:off x="6357074" y="1008628"/>
                <a:ext cx="1676757" cy="1676757"/>
              </a:xfrm>
              <a:prstGeom prst="ellipse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Microsoft YaHei" panose="020B0503020204020204" pitchFamily="34" charset="-122"/>
                  <a:cs typeface="Segoe UI" panose="020B0502040204020203" pitchFamily="34" charset="0"/>
                </a:endParaRPr>
              </a:p>
            </p:txBody>
          </p:sp>
          <p:sp>
            <p:nvSpPr>
              <p:cNvPr id="51" name="椭圆 50"/>
              <p:cNvSpPr/>
              <p:nvPr/>
            </p:nvSpPr>
            <p:spPr>
              <a:xfrm>
                <a:off x="6552150" y="1193250"/>
                <a:ext cx="1307513" cy="1307513"/>
              </a:xfrm>
              <a:prstGeom prst="ellipse">
                <a:avLst/>
              </a:prstGeom>
              <a:gradFill>
                <a:gsLst>
                  <a:gs pos="11000">
                    <a:srgbClr val="2B3649"/>
                  </a:gs>
                  <a:gs pos="100000">
                    <a:srgbClr val="3B4A62"/>
                  </a:gs>
                </a:gsLst>
                <a:lin ang="2700000" scaled="0"/>
              </a:gradFill>
              <a:ln>
                <a:noFill/>
              </a:ln>
              <a:effectLst>
                <a:outerShdw blurRad="139700" dist="1016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altLang="zh-CN">
                    <a:solidFill>
                      <a:schemeClr val="bg1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Segoe UI" panose="020B0502040204020203" pitchFamily="34" charset="0"/>
                  </a:rPr>
                  <a:t>3</a:t>
                </a:r>
                <a:endParaRPr lang="zh-CN" altLang="en-US">
                  <a:solidFill>
                    <a:schemeClr val="bg1"/>
                  </a:solidFill>
                  <a:latin typeface="Roboto" panose="02000000000000000000" pitchFamily="2" charset="0"/>
                  <a:ea typeface="Microsoft YaHei" panose="020B0503020204020204" pitchFamily="34" charset="-122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52" name="矩形 51"/>
            <p:cNvSpPr/>
            <p:nvPr/>
          </p:nvSpPr>
          <p:spPr>
            <a:xfrm>
              <a:off x="947642" y="3326888"/>
              <a:ext cx="3582840" cy="52835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  <a:cs typeface="Segoe UI" panose="020B0502040204020203" pitchFamily="34" charset="0"/>
                </a:rPr>
                <a:t>Users provide any information they may have about the image such as brand, location, etc.</a:t>
              </a:r>
              <a:endParaRPr lang="zh-CN" alt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Microsoft YaHei" panose="020B0503020204020204" pitchFamily="34" charset="-122"/>
                <a:cs typeface="Segoe UI" panose="020B0502040204020203" pitchFamily="34" charset="0"/>
              </a:endParaRPr>
            </a:p>
          </p:txBody>
        </p:sp>
        <p:sp>
          <p:nvSpPr>
            <p:cNvPr id="53" name="矩形 52" descr="e7d195523061f1c09e9d68d7cf438b91ef959ecb14fc25d26BBA7F7DBC18E55DFF4014AF651F0BF2569D4B6C1DA7F1A4683A481403BD872FC687266AD13265C1DE7C373772FD8728ABDD69ADD03BFF5BE2862BC891DBB79E43A8244B4D7DEEF5699FBCECC4B588A2B2DB873A491956D064FEA000E55D99376C74C72843D12C9B3B90E2D60B285D6553FF3EF3DB706EFF"/>
            <p:cNvSpPr/>
            <p:nvPr/>
          </p:nvSpPr>
          <p:spPr>
            <a:xfrm>
              <a:off x="951867" y="3058647"/>
              <a:ext cx="1736053" cy="30777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altLang="zh-CN" sz="1400" dirty="0">
                  <a:solidFill>
                    <a:srgbClr val="2B3649"/>
                  </a:solidFill>
                  <a:latin typeface="Roboto" panose="02000000000000000000" pitchFamily="2" charset="0"/>
                  <a:ea typeface="Roboto" panose="02000000000000000000" pitchFamily="2" charset="0"/>
                  <a:cs typeface="Segoe UI" panose="020B0502040204020203" pitchFamily="34" charset="0"/>
                </a:rPr>
                <a:t>User Input</a:t>
              </a:r>
            </a:p>
          </p:txBody>
        </p:sp>
        <p:cxnSp>
          <p:nvCxnSpPr>
            <p:cNvPr id="54" name="直接连接符 53"/>
            <p:cNvCxnSpPr/>
            <p:nvPr/>
          </p:nvCxnSpPr>
          <p:spPr>
            <a:xfrm>
              <a:off x="1051253" y="3370815"/>
              <a:ext cx="234336" cy="0"/>
            </a:xfrm>
            <a:prstGeom prst="line">
              <a:avLst/>
            </a:prstGeom>
            <a:ln w="19050">
              <a:solidFill>
                <a:srgbClr val="3B4A6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1" name="PA_文本框 1"/>
          <p:cNvSpPr txBox="1"/>
          <p:nvPr>
            <p:custDataLst>
              <p:tags r:id="rId1"/>
            </p:custDataLst>
          </p:nvPr>
        </p:nvSpPr>
        <p:spPr>
          <a:xfrm>
            <a:off x="582613" y="553866"/>
            <a:ext cx="1308050" cy="36356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altLang="zh-CN" sz="1800" b="1" dirty="0">
                <a:solidFill>
                  <a:srgbClr val="2B3649"/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  <a:sym typeface="+mn-lt"/>
              </a:rPr>
              <a:t>App Mockup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1076" y="957237"/>
            <a:ext cx="1848508" cy="3611124"/>
          </a:xfrm>
          <a:prstGeom prst="rect">
            <a:avLst/>
          </a:prstGeom>
        </p:spPr>
      </p:pic>
      <p:sp>
        <p:nvSpPr>
          <p:cNvPr id="30" name="椭圆 38">
            <a:extLst>
              <a:ext uri="{FF2B5EF4-FFF2-40B4-BE49-F238E27FC236}">
                <a16:creationId xmlns:a16="http://schemas.microsoft.com/office/drawing/2014/main" id="{33FEDDE1-2726-49CF-8FE1-386310B52BB2}"/>
              </a:ext>
            </a:extLst>
          </p:cNvPr>
          <p:cNvSpPr/>
          <p:nvPr/>
        </p:nvSpPr>
        <p:spPr>
          <a:xfrm>
            <a:off x="6562514" y="2095927"/>
            <a:ext cx="193092" cy="193092"/>
          </a:xfrm>
          <a:prstGeom prst="ellipse">
            <a:avLst/>
          </a:prstGeom>
          <a:gradFill>
            <a:gsLst>
              <a:gs pos="11000">
                <a:srgbClr val="2B3649"/>
              </a:gs>
              <a:gs pos="100000">
                <a:srgbClr val="3B4A62"/>
              </a:gs>
            </a:gsLst>
            <a:lin ang="27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2</a:t>
            </a:r>
            <a:endParaRPr lang="zh-CN" altLang="en-US" sz="800" dirty="0">
              <a:solidFill>
                <a:schemeClr val="bg1"/>
              </a:solidFill>
              <a:latin typeface="Roboto" panose="02000000000000000000" pitchFamily="2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34" name="椭圆 38">
            <a:extLst>
              <a:ext uri="{FF2B5EF4-FFF2-40B4-BE49-F238E27FC236}">
                <a16:creationId xmlns:a16="http://schemas.microsoft.com/office/drawing/2014/main" id="{56B14D74-0163-4E62-8B13-05AC25613092}"/>
              </a:ext>
            </a:extLst>
          </p:cNvPr>
          <p:cNvSpPr/>
          <p:nvPr/>
        </p:nvSpPr>
        <p:spPr>
          <a:xfrm>
            <a:off x="7107283" y="1640015"/>
            <a:ext cx="193092" cy="193092"/>
          </a:xfrm>
          <a:prstGeom prst="ellipse">
            <a:avLst/>
          </a:prstGeom>
          <a:gradFill>
            <a:gsLst>
              <a:gs pos="11000">
                <a:srgbClr val="2B3649"/>
              </a:gs>
              <a:gs pos="100000">
                <a:srgbClr val="3B4A62"/>
              </a:gs>
            </a:gsLst>
            <a:lin ang="27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1</a:t>
            </a:r>
            <a:endParaRPr lang="zh-CN" altLang="en-US" sz="800" dirty="0">
              <a:solidFill>
                <a:schemeClr val="bg1"/>
              </a:solidFill>
              <a:latin typeface="Roboto" panose="02000000000000000000" pitchFamily="2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  <p:sp>
        <p:nvSpPr>
          <p:cNvPr id="35" name="椭圆 38">
            <a:extLst>
              <a:ext uri="{FF2B5EF4-FFF2-40B4-BE49-F238E27FC236}">
                <a16:creationId xmlns:a16="http://schemas.microsoft.com/office/drawing/2014/main" id="{16DB7652-465E-468F-B5F1-AE843A7BA96A}"/>
              </a:ext>
            </a:extLst>
          </p:cNvPr>
          <p:cNvSpPr/>
          <p:nvPr/>
        </p:nvSpPr>
        <p:spPr>
          <a:xfrm>
            <a:off x="6545805" y="3683069"/>
            <a:ext cx="193092" cy="193092"/>
          </a:xfrm>
          <a:prstGeom prst="ellipse">
            <a:avLst/>
          </a:prstGeom>
          <a:gradFill>
            <a:gsLst>
              <a:gs pos="11000">
                <a:srgbClr val="2B3649"/>
              </a:gs>
              <a:gs pos="100000">
                <a:srgbClr val="3B4A62"/>
              </a:gs>
            </a:gsLst>
            <a:lin ang="2700000" scaled="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3</a:t>
            </a:r>
            <a:endParaRPr lang="zh-CN" altLang="en-US" sz="800" dirty="0">
              <a:solidFill>
                <a:schemeClr val="bg1"/>
              </a:solidFill>
              <a:latin typeface="Roboto" panose="02000000000000000000" pitchFamily="2" charset="0"/>
              <a:ea typeface="Microsoft YaHei" panose="020B0503020204020204" pitchFamily="34" charset="-122"/>
              <a:cs typeface="Segoe UI" panose="020B0502040204020203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A_文本框 1"/>
          <p:cNvSpPr txBox="1"/>
          <p:nvPr>
            <p:custDataLst>
              <p:tags r:id="rId1"/>
            </p:custDataLst>
          </p:nvPr>
        </p:nvSpPr>
        <p:spPr>
          <a:xfrm>
            <a:off x="582613" y="563804"/>
            <a:ext cx="1402628" cy="363561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>
              <a:lnSpc>
                <a:spcPts val="2700"/>
              </a:lnSpc>
            </a:pPr>
            <a:r>
              <a:rPr lang="en-US" altLang="zh-CN" sz="1800" b="1" dirty="0">
                <a:solidFill>
                  <a:srgbClr val="2B3649"/>
                </a:solidFill>
                <a:latin typeface="Roboto" panose="02000000000000000000" pitchFamily="2" charset="0"/>
                <a:ea typeface="Roboto" panose="02000000000000000000" pitchFamily="2" charset="0"/>
                <a:cs typeface="+mn-ea"/>
                <a:sym typeface="+mn-lt"/>
              </a:rPr>
              <a:t>Does it work?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4263602-90A9-4E72-891C-857240BC2881}"/>
              </a:ext>
            </a:extLst>
          </p:cNvPr>
          <p:cNvSpPr txBox="1"/>
          <p:nvPr/>
        </p:nvSpPr>
        <p:spPr>
          <a:xfrm>
            <a:off x="726304" y="1116776"/>
            <a:ext cx="7614330" cy="2641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Crowdsourced – any registered user can submit info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Lessens the work of law enforcement</a:t>
            </a:r>
          </a:p>
          <a:p>
            <a:pPr marL="6286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Straight to arresting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Rewards (?)</a:t>
            </a:r>
          </a:p>
          <a:p>
            <a:pPr marL="6286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Small prize if leads to arrest</a:t>
            </a:r>
          </a:p>
          <a:p>
            <a:pPr marL="6286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Points to redeem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Multilingual / Worldwide</a:t>
            </a:r>
          </a:p>
          <a:p>
            <a:pPr marL="628650" lvl="1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Linked across police/law departments</a:t>
            </a:r>
          </a:p>
        </p:txBody>
      </p:sp>
    </p:spTree>
    <p:extLst>
      <p:ext uri="{BB962C8B-B14F-4D97-AF65-F5344CB8AC3E}">
        <p14:creationId xmlns:p14="http://schemas.microsoft.com/office/powerpoint/2010/main" val="3993457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874383" y="2673148"/>
            <a:ext cx="4389471" cy="19636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Crowdsourced effort to stop child abuse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Users help identify objects in child abuse evidence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Submitted information can lead to the arrest of the offender and the saving of the victim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zh-CN" sz="10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Segoe UI" panose="020B0502040204020203" pitchFamily="34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Read more: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  <a:hlinkClick r:id="rId5"/>
              </a:rPr>
              <a:t>https://www.europol.europa.eu/stopchildabuse</a:t>
            </a:r>
            <a:endParaRPr lang="en-US" altLang="zh-CN" sz="8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Segoe UI" panose="020B0502040204020203" pitchFamily="34" charset="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  <a:hlinkClick r:id="rId6"/>
              </a:rPr>
              <a:t>https://www.bellingcat.com/news/uk-and-europe/2017/08/28/stop-child-abuse-2nd-update/</a:t>
            </a:r>
            <a:endParaRPr lang="en-US" altLang="zh-CN" sz="800" dirty="0">
              <a:solidFill>
                <a:schemeClr val="tx1">
                  <a:lumMod val="50000"/>
                  <a:lumOff val="50000"/>
                </a:schemeClr>
              </a:solidFill>
              <a:latin typeface="Roboto" panose="02000000000000000000" pitchFamily="2" charset="0"/>
              <a:ea typeface="Roboto" panose="02000000000000000000" pitchFamily="2" charset="0"/>
              <a:cs typeface="Segoe UI" panose="020B0502040204020203" pitchFamily="34" charset="0"/>
            </a:endParaRPr>
          </a:p>
        </p:txBody>
      </p:sp>
      <p:sp>
        <p:nvSpPr>
          <p:cNvPr id="24" name="文本框 5"/>
          <p:cNvSpPr txBox="1">
            <a:spLocks noChangeArrowheads="1"/>
          </p:cNvSpPr>
          <p:nvPr/>
        </p:nvSpPr>
        <p:spPr bwMode="auto">
          <a:xfrm>
            <a:off x="874383" y="1611069"/>
            <a:ext cx="409599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 dirty="0">
                <a:solidFill>
                  <a:srgbClr val="4F6383"/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Europol: EU’s law enforcement agency</a:t>
            </a:r>
          </a:p>
        </p:txBody>
      </p:sp>
      <p:cxnSp>
        <p:nvCxnSpPr>
          <p:cNvPr id="28" name="直接连接符 27"/>
          <p:cNvCxnSpPr/>
          <p:nvPr/>
        </p:nvCxnSpPr>
        <p:spPr>
          <a:xfrm>
            <a:off x="977606" y="2398964"/>
            <a:ext cx="349783" cy="0"/>
          </a:xfrm>
          <a:prstGeom prst="line">
            <a:avLst/>
          </a:prstGeom>
          <a:ln w="19050">
            <a:solidFill>
              <a:srgbClr val="3B4A6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1"/>
          <p:cNvGrpSpPr/>
          <p:nvPr/>
        </p:nvGrpSpPr>
        <p:grpSpPr>
          <a:xfrm>
            <a:off x="584118" y="542189"/>
            <a:ext cx="1486542" cy="521708"/>
            <a:chOff x="349800" y="270568"/>
            <a:chExt cx="1486542" cy="521708"/>
          </a:xfrm>
        </p:grpSpPr>
        <p:sp>
          <p:nvSpPr>
            <p:cNvPr id="20" name="PA_文本框 1"/>
            <p:cNvSpPr txBox="1"/>
            <p:nvPr>
              <p:custDataLst>
                <p:tags r:id="rId1"/>
              </p:custDataLst>
            </p:nvPr>
          </p:nvSpPr>
          <p:spPr>
            <a:xfrm>
              <a:off x="349800" y="270568"/>
              <a:ext cx="562655" cy="363561"/>
            </a:xfrm>
            <a:prstGeom prst="rect">
              <a:avLst/>
            </a:prstGeom>
            <a:noFill/>
          </p:spPr>
          <p:txBody>
            <a:bodyPr wrap="none" lIns="0" tIns="0" rIns="0" rtlCol="0">
              <a:spAutoFit/>
            </a:bodyPr>
            <a:lstStyle/>
            <a:p>
              <a:pPr>
                <a:lnSpc>
                  <a:spcPts val="2700"/>
                </a:lnSpc>
              </a:pPr>
              <a:r>
                <a:rPr lang="en-US" altLang="zh-CN" sz="1800" b="1" dirty="0">
                  <a:solidFill>
                    <a:srgbClr val="2B3649"/>
                  </a:solidFill>
                  <a:latin typeface="Roboto" panose="02000000000000000000" pitchFamily="2" charset="0"/>
                  <a:ea typeface="Roboto" panose="02000000000000000000" pitchFamily="2" charset="0"/>
                  <a:cs typeface="Segoe UI" panose="020B0502040204020203" pitchFamily="34" charset="0"/>
                  <a:sym typeface="+mn-lt"/>
                </a:rPr>
                <a:t>Why?</a:t>
              </a:r>
              <a:endParaRPr lang="zh-CN" altLang="en-US" sz="1800" b="1" dirty="0">
                <a:solidFill>
                  <a:srgbClr val="2B3649"/>
                </a:solidFill>
                <a:latin typeface="Roboto" panose="02000000000000000000" pitchFamily="2" charset="0"/>
                <a:ea typeface="Microsoft YaHei UI" panose="020B0503020204020204" pitchFamily="34" charset="-122"/>
                <a:cs typeface="Segoe UI" panose="020B0502040204020203" pitchFamily="34" charset="0"/>
                <a:sym typeface="+mn-lt"/>
              </a:endParaRPr>
            </a:p>
          </p:txBody>
        </p:sp>
        <p:sp>
          <p:nvSpPr>
            <p:cNvPr id="22" name="PA_文本框 1"/>
            <p:cNvSpPr txBox="1"/>
            <p:nvPr>
              <p:custDataLst>
                <p:tags r:id="rId2"/>
              </p:custDataLst>
            </p:nvPr>
          </p:nvSpPr>
          <p:spPr>
            <a:xfrm>
              <a:off x="349800" y="547081"/>
              <a:ext cx="1486542" cy="245195"/>
            </a:xfrm>
            <a:prstGeom prst="rect">
              <a:avLst/>
            </a:prstGeom>
            <a:noFill/>
          </p:spPr>
          <p:txBody>
            <a:bodyPr wrap="square" lIns="0" tIns="0" rIns="0" rtlCol="0">
              <a:spAutoFit/>
            </a:bodyPr>
            <a:lstStyle/>
            <a:p>
              <a:pPr>
                <a:lnSpc>
                  <a:spcPts val="1725"/>
                </a:lnSpc>
              </a:pPr>
              <a:r>
                <a:rPr lang="en-US" altLang="zh-CN" sz="1050" dirty="0">
                  <a:solidFill>
                    <a:srgbClr val="2B3649"/>
                  </a:solidFill>
                  <a:latin typeface="Roboto" panose="02000000000000000000" pitchFamily="2" charset="0"/>
                  <a:ea typeface="Roboto" panose="02000000000000000000" pitchFamily="2" charset="0"/>
                  <a:cs typeface="Segoe UI" panose="020B0502040204020203" pitchFamily="34" charset="0"/>
                  <a:sym typeface="+mn-lt"/>
                </a:rPr>
                <a:t>BEHIND THE IDEA</a:t>
              </a:r>
            </a:p>
          </p:txBody>
        </p:sp>
      </p:grpSp>
      <p:sp>
        <p:nvSpPr>
          <p:cNvPr id="17" name="TextBox 15"/>
          <p:cNvSpPr txBox="1"/>
          <p:nvPr/>
        </p:nvSpPr>
        <p:spPr>
          <a:xfrm>
            <a:off x="8483113" y="4764911"/>
            <a:ext cx="6713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400" b="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4</a:t>
            </a:r>
            <a:r>
              <a:rPr lang="zh-CN" altLang="en-US" sz="1400" b="0" dirty="0">
                <a:solidFill>
                  <a:schemeClr val="bg1"/>
                </a:solidFill>
                <a:latin typeface="Roboto" panose="02000000000000000000" pitchFamily="2" charset="0"/>
                <a:ea typeface="Microsoft YaHei UI" panose="020B0503020204020204" pitchFamily="34" charset="-122"/>
                <a:cs typeface="Segoe UI" panose="020B0502040204020203" pitchFamily="34" charset="0"/>
              </a:rPr>
              <a:t> </a:t>
            </a:r>
          </a:p>
        </p:txBody>
      </p:sp>
      <p:sp>
        <p:nvSpPr>
          <p:cNvPr id="10" name="文本框 5"/>
          <p:cNvSpPr txBox="1">
            <a:spLocks noChangeArrowheads="1"/>
          </p:cNvSpPr>
          <p:nvPr/>
        </p:nvSpPr>
        <p:spPr bwMode="auto">
          <a:xfrm>
            <a:off x="874383" y="1906196"/>
            <a:ext cx="386997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CN" sz="1800" b="1" dirty="0">
                <a:solidFill>
                  <a:srgbClr val="2B3649"/>
                </a:solidFill>
                <a:latin typeface="Roboto" panose="02000000000000000000" pitchFamily="2" charset="0"/>
                <a:ea typeface="Roboto" panose="02000000000000000000" pitchFamily="2" charset="0"/>
                <a:cs typeface="Segoe UI" panose="020B0502040204020203" pitchFamily="34" charset="0"/>
              </a:rPr>
              <a:t>Stop Child Abuse – Trace an Object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A6697E67-4DE9-4450-9204-8B479DB9E61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61"/>
          <a:stretch/>
        </p:blipFill>
        <p:spPr bwMode="auto">
          <a:xfrm>
            <a:off x="5536457" y="1156917"/>
            <a:ext cx="2946656" cy="828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72D1BF7-B07F-4CA6-A492-8E2E44F64DB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9" t="18383" r="6571" b="7472"/>
          <a:stretch/>
        </p:blipFill>
        <p:spPr bwMode="auto">
          <a:xfrm>
            <a:off x="5536456" y="2041261"/>
            <a:ext cx="1414636" cy="1042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Image">
            <a:extLst>
              <a:ext uri="{FF2B5EF4-FFF2-40B4-BE49-F238E27FC236}">
                <a16:creationId xmlns:a16="http://schemas.microsoft.com/office/drawing/2014/main" id="{A955B5FF-AEAF-4F34-B042-0C8FFEBB9A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8474" y="2041260"/>
            <a:ext cx="1414639" cy="10609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74EE1C2D-858A-4D67-9962-127C84A1BD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6456" y="3157633"/>
            <a:ext cx="1414636" cy="123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E4FD49CC-2394-4EB8-AA04-789A8ECE26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4403" y="3157633"/>
            <a:ext cx="1468709" cy="12337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4"/>
            <a:ext cx="9144000" cy="5139136"/>
          </a:xfrm>
          <a:prstGeom prst="rect">
            <a:avLst/>
          </a:prstGeom>
        </p:spPr>
      </p:pic>
      <p:sp>
        <p:nvSpPr>
          <p:cNvPr id="3" name="矩形 2"/>
          <p:cNvSpPr/>
          <p:nvPr/>
        </p:nvSpPr>
        <p:spPr>
          <a:xfrm>
            <a:off x="1837291" y="1099399"/>
            <a:ext cx="5469418" cy="2949067"/>
          </a:xfrm>
          <a:prstGeom prst="rect">
            <a:avLst/>
          </a:prstGeom>
          <a:gradFill>
            <a:gsLst>
              <a:gs pos="11000">
                <a:srgbClr val="2B3649"/>
              </a:gs>
              <a:gs pos="100000">
                <a:srgbClr val="3B4A62"/>
              </a:gs>
            </a:gsLst>
            <a:lin ang="2700000" scaled="0"/>
          </a:gradFill>
          <a:ln>
            <a:noFill/>
          </a:ln>
          <a:effectLst>
            <a:outerShdw blurRad="444500" dist="2540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Roboto" panose="02000000000000000000" pitchFamily="2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239372" y="2223209"/>
            <a:ext cx="4852429" cy="6924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defRPr/>
            </a:pPr>
            <a:r>
              <a:rPr lang="en-US" altLang="zh-CN" sz="39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E-Identifier</a:t>
            </a:r>
            <a:endParaRPr lang="zh-CN" altLang="en-US" sz="3900" b="1" dirty="0">
              <a:solidFill>
                <a:schemeClr val="bg1"/>
              </a:solidFill>
              <a:latin typeface="Roboto" panose="02000000000000000000" pitchFamily="2" charset="0"/>
              <a:ea typeface="方正黑体简体" panose="02010601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239373" y="2823347"/>
            <a:ext cx="4162362" cy="24442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lnSpc>
                <a:spcPct val="120000"/>
              </a:lnSpc>
              <a:defRPr/>
            </a:pPr>
            <a:r>
              <a:rPr lang="en-US" altLang="zh-CN" sz="9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Crowdsourced criminal evidence identifier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239373" y="1584474"/>
            <a:ext cx="1807187" cy="523220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defRPr/>
            </a:pPr>
            <a:r>
              <a:rPr lang="en-US" altLang="zh-CN" sz="2800" b="1" dirty="0">
                <a:solidFill>
                  <a:schemeClr val="bg1">
                    <a:lumMod val="9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MCS 366</a:t>
            </a:r>
            <a:endParaRPr lang="zh-CN" altLang="en-US" sz="2800" b="1" dirty="0">
              <a:solidFill>
                <a:schemeClr val="bg1">
                  <a:lumMod val="95000"/>
                </a:schemeClr>
              </a:solidFill>
              <a:latin typeface="Roboto" panose="02000000000000000000" pitchFamily="2" charset="0"/>
              <a:ea typeface="Adobe 宋体 Std L" panose="02020300000000000000" pitchFamily="18" charset="-122"/>
            </a:endParaRPr>
          </a:p>
        </p:txBody>
      </p:sp>
      <p:sp>
        <p:nvSpPr>
          <p:cNvPr id="7" name="PA_圆角矩形 31"/>
          <p:cNvSpPr/>
          <p:nvPr>
            <p:custDataLst>
              <p:tags r:id="rId1"/>
            </p:custDataLst>
          </p:nvPr>
        </p:nvSpPr>
        <p:spPr>
          <a:xfrm>
            <a:off x="2339328" y="3463180"/>
            <a:ext cx="983590" cy="174676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800" dirty="0">
                <a:solidFill>
                  <a:srgbClr val="223762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Tony Lu</a:t>
            </a:r>
            <a:endParaRPr lang="zh-CN" altLang="en-US" sz="800" dirty="0">
              <a:solidFill>
                <a:srgbClr val="223762"/>
              </a:solidFill>
              <a:latin typeface="Roboto" panose="02000000000000000000" pitchFamily="2" charset="0"/>
              <a:ea typeface="方正黑体简体" panose="02010601030101010101" pitchFamily="2" charset="-122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2009994" y="1283525"/>
            <a:ext cx="5124012" cy="2580814"/>
          </a:xfrm>
          <a:prstGeom prst="rect">
            <a:avLst/>
          </a:prstGeom>
          <a:noFill/>
          <a:ln w="25400">
            <a:solidFill>
              <a:schemeClr val="bg1"/>
            </a:solidFill>
          </a:ln>
          <a:effectLst>
            <a:outerShdw blurRad="444500" dist="254000" dir="2700000" algn="tl" rotWithShape="0">
              <a:prstClr val="black">
                <a:alpha val="3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015">
              <a:latin typeface="Roboto" panose="02000000000000000000" pitchFamily="2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046560" y="1553696"/>
            <a:ext cx="2763673" cy="584775"/>
          </a:xfrm>
          <a:prstGeom prst="rect">
            <a:avLst/>
          </a:prstGeom>
          <a:noFill/>
        </p:spPr>
        <p:txBody>
          <a:bodyPr wrap="square" rtlCol="0" anchor="ctr">
            <a:spAutoFit/>
            <a:scene3d>
              <a:camera prst="orthographicFront"/>
              <a:lightRig rig="threePt" dir="t"/>
            </a:scene3d>
            <a:sp3d contourW="12700"/>
          </a:bodyPr>
          <a:lstStyle/>
          <a:p>
            <a:pPr>
              <a:defRPr/>
            </a:pPr>
            <a:r>
              <a:rPr lang="en-US" altLang="zh-CN" sz="1600" b="1" dirty="0">
                <a:solidFill>
                  <a:schemeClr val="bg1">
                    <a:lumMod val="9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Technology &amp; Communications</a:t>
            </a:r>
            <a:endParaRPr lang="zh-CN" altLang="en-US" sz="1600" b="1" dirty="0">
              <a:solidFill>
                <a:schemeClr val="bg1">
                  <a:lumMod val="95000"/>
                </a:schemeClr>
              </a:solidFill>
              <a:latin typeface="Roboto" panose="02000000000000000000" pitchFamily="2" charset="0"/>
              <a:ea typeface="Adobe 宋体 Std L" panose="02020300000000000000" pitchFamily="18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04153160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ULTRA_SCORM_COURSE_ID" val="80330F47-CD13-4DC9-B2F1-B6AE5CB09E1E"/>
  <p:tag name="ISPRING_SCORM_RATE_SLIDES" val="1"/>
  <p:tag name="ISPRINGONLINEFOLDERID" val="0"/>
  <p:tag name="ISPRINGONLINEFOLDERPATH" val="Content List"/>
  <p:tag name="ISPRINGCLOUDFOLDERID" val="0"/>
  <p:tag name="ISPRINGCLOUDFOLDERPATH" val="Repository"/>
  <p:tag name="ISPRING_PLAYERS_CUSTOMIZATION" val="UEsDBBQAAgAIAEOUV0cNwDEewAEAANoDAAAPAAAAbm9uZS9wbGF5ZXIueG1spZJPb9QwEMXPW6nfIfK9dpYKUa0cekDKiaJKC4jbyptME1PHDp4Ju/vtmfzZpFuQQOKQaPIy72fPs/X9sXHJT4hog8/EWqYiAV+E0voqE18+5zd34v799ZVunTlBTGyZCR88iKQELKJtiX2PhupMvBAkQ0XCL4+bI9pM1ETtRqnD4SAPtzLESr1J07X69vBxW9TQmBvrkYwvmLvs5VYkbbQhWjpl4l0qrq9WA/ICZ5F7fIXBdf3KKIvQqDYCgieIatz2bN3Q3838NMErOrWAgkdfDbPvTfH8EMrOAfbaSo9tWyDqCYO20rSx6zufYCwyMTbsGkA0FaB0vhJq9Ko/mPWTM1hPHLzA9ty22zuLNYsjfejeLerubBmyVxNHXYJ0M0wwnGLeOZeDoS5CKZIIPzrLVd5jv85HkK7FuJzn7h0+Wy/xULDGVW4KCvH0gR18JFOUco5ejtHLwdTbh+ITF49TnNsFMgezhKBratzbf86j7/6fOEp4Mp0jcV7B+hKOueW/BA2PQsAz9pqk1sl+tTOVd9ftmxdX40Iadzdl8R1FQiZWwNewNGTUos8w9Zqm1fg5JTTHotXv91JPRC5/AVBLAQIAABQAAgAIAEOUV0cNwDEewAEAANoDAAAPAAAAAAAAAAEAAAAAAAAAAABub25lL3BsYXllci54bWxQSwUGAAAAAAEAAQA9AAAA7QEAAAA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_PRESENTATION_TITLE" val="创业计划书.pp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自定义 3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954F72"/>
      </a:folHlink>
    </a:clrScheme>
    <a:fontScheme name="常用3">
      <a:majorFont>
        <a:latin typeface="Arial"/>
        <a:ea typeface="微软雅黑"/>
        <a:cs typeface=""/>
      </a:majorFont>
      <a:minorFont>
        <a:latin typeface="Calibri Light"/>
        <a:ea typeface="微软雅黑 Light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3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00000"/>
      </a:hlink>
      <a:folHlink>
        <a:srgbClr val="954F72"/>
      </a:folHlink>
    </a:clrScheme>
    <a:fontScheme name="常用3">
      <a:majorFont>
        <a:latin typeface="Arial"/>
        <a:ea typeface="微软雅黑"/>
        <a:cs typeface=""/>
      </a:majorFont>
      <a:minorFont>
        <a:latin typeface="Calibri Light"/>
        <a:ea typeface="微软雅黑 Light"/>
        <a:cs typeface="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244</Words>
  <Application>Microsoft Office PowerPoint</Application>
  <PresentationFormat>On-screen Show (16:9)</PresentationFormat>
  <Paragraphs>52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微软雅黑 Light</vt:lpstr>
      <vt:lpstr>Agency FB</vt:lpstr>
      <vt:lpstr>Arial</vt:lpstr>
      <vt:lpstr>Calibri</vt:lpstr>
      <vt:lpstr>Calibri Light</vt:lpstr>
      <vt:lpstr>Lato</vt:lpstr>
      <vt:lpstr>Roboto</vt:lpstr>
      <vt:lpstr>Office 主题</vt:lpstr>
      <vt:lpstr>Office 主题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>http://www.ypppt.com/</dc:description>
  <cp:lastModifiedBy/>
  <cp:revision>2</cp:revision>
  <dcterms:created xsi:type="dcterms:W3CDTF">2019-03-25T06:40:00Z</dcterms:created>
  <dcterms:modified xsi:type="dcterms:W3CDTF">2020-10-07T18:25:38Z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