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7"/>
  </p:notesMasterIdLst>
  <p:sldIdLst>
    <p:sldId id="256" r:id="rId2"/>
    <p:sldId id="257" r:id="rId3"/>
    <p:sldId id="258" r:id="rId4"/>
    <p:sldId id="259" r:id="rId5"/>
    <p:sldId id="260" r:id="rId6"/>
  </p:sldIdLst>
  <p:sldSz cx="9144000" cy="5143500" type="screen16x9"/>
  <p:notesSz cx="6858000" cy="9144000"/>
  <p:embeddedFontLst>
    <p:embeddedFont>
      <p:font typeface="Merriweather" pitchFamily="2" charset="77"/>
      <p:regular r:id="rId8"/>
      <p:bold r:id="rId9"/>
      <p:italic r:id="rId10"/>
      <p:boldItalic r:id="rId11"/>
    </p:embeddedFont>
    <p:embeddedFont>
      <p:font typeface="Roboto" panose="02000000000000000000" pitchFamily="2" charset="0"/>
      <p:regular r:id="rId12"/>
      <p:bold r:id="rId13"/>
      <p:italic r:id="rId14"/>
      <p:boldItalic r:id="rId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99"/>
  </p:normalViewPr>
  <p:slideViewPr>
    <p:cSldViewPr snapToGrid="0">
      <p:cViewPr varScale="1">
        <p:scale>
          <a:sx n="141" d="100"/>
          <a:sy n="141" d="100"/>
        </p:scale>
        <p:origin x="8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1.fntdata"/><Relationship Id="rId13" Type="http://schemas.openxmlformats.org/officeDocument/2006/relationships/font" Target="fonts/font6.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5.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font" Target="fonts/font8.fntdata"/><Relationship Id="rId10" Type="http://schemas.openxmlformats.org/officeDocument/2006/relationships/font" Target="fonts/font3.fnt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font" Target="fonts/font2.fntdata"/><Relationship Id="rId14"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9b900511b5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9b900511b5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9b900511b5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9b900511b5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9b900511b5_0_1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9b900511b5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9b900511b5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9b900511b5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34343"/>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46525" y="280150"/>
            <a:ext cx="3443700" cy="118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00FFFF"/>
                </a:solidFill>
                <a:latin typeface="Merriweather"/>
                <a:ea typeface="Merriweather"/>
                <a:cs typeface="Merriweather"/>
                <a:sym typeface="Merriweather"/>
              </a:rPr>
              <a:t>Watcher</a:t>
            </a:r>
            <a:endParaRPr>
              <a:solidFill>
                <a:srgbClr val="00FFFF"/>
              </a:solidFill>
              <a:latin typeface="Merriweather"/>
              <a:ea typeface="Merriweather"/>
              <a:cs typeface="Merriweather"/>
              <a:sym typeface="Merriweather"/>
            </a:endParaRPr>
          </a:p>
          <a:p>
            <a:pPr marL="0" lvl="0" indent="0" algn="ctr" rtl="0">
              <a:spcBef>
                <a:spcPts val="0"/>
              </a:spcBef>
              <a:spcAft>
                <a:spcPts val="0"/>
              </a:spcAft>
              <a:buNone/>
            </a:pPr>
            <a:r>
              <a:rPr lang="en" sz="1700">
                <a:solidFill>
                  <a:srgbClr val="D0E0E3"/>
                </a:solidFill>
                <a:latin typeface="Merriweather"/>
                <a:ea typeface="Merriweather"/>
                <a:cs typeface="Merriweather"/>
                <a:sym typeface="Merriweather"/>
              </a:rPr>
              <a:t>The Watch That Watches Over You</a:t>
            </a:r>
            <a:endParaRPr sz="1700">
              <a:solidFill>
                <a:srgbClr val="D0E0E3"/>
              </a:solidFill>
              <a:latin typeface="Merriweather"/>
              <a:ea typeface="Merriweather"/>
              <a:cs typeface="Merriweather"/>
              <a:sym typeface="Merriweather"/>
            </a:endParaRPr>
          </a:p>
        </p:txBody>
      </p:sp>
      <p:sp>
        <p:nvSpPr>
          <p:cNvPr id="86" name="Google Shape;86;p13"/>
          <p:cNvSpPr txBox="1">
            <a:spLocks noGrp="1"/>
          </p:cNvSpPr>
          <p:nvPr>
            <p:ph type="subTitle" idx="1"/>
          </p:nvPr>
        </p:nvSpPr>
        <p:spPr>
          <a:xfrm>
            <a:off x="265500" y="2769000"/>
            <a:ext cx="3992700" cy="96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accent4"/>
                </a:solidFill>
                <a:latin typeface="Times New Roman"/>
                <a:ea typeface="Times New Roman"/>
                <a:cs typeface="Times New Roman"/>
                <a:sym typeface="Times New Roman"/>
              </a:rPr>
              <a:t>With this project, men and women can go to a bar with a harmless weapon, the Watcher.</a:t>
            </a:r>
            <a:endParaRPr sz="1500">
              <a:solidFill>
                <a:schemeClr val="accent4"/>
              </a:solidFill>
              <a:latin typeface="Times New Roman"/>
              <a:ea typeface="Times New Roman"/>
              <a:cs typeface="Times New Roman"/>
              <a:sym typeface="Times New Roman"/>
            </a:endParaRPr>
          </a:p>
          <a:p>
            <a:pPr marL="0" lvl="0" indent="0" algn="ctr" rtl="0">
              <a:spcBef>
                <a:spcPts val="0"/>
              </a:spcBef>
              <a:spcAft>
                <a:spcPts val="0"/>
              </a:spcAft>
              <a:buNone/>
            </a:pPr>
            <a:endParaRPr sz="1500">
              <a:solidFill>
                <a:schemeClr val="accent4"/>
              </a:solidFill>
            </a:endParaRPr>
          </a:p>
        </p:txBody>
      </p:sp>
      <p:sp>
        <p:nvSpPr>
          <p:cNvPr id="87" name="Google Shape;87;p13"/>
          <p:cNvSpPr txBox="1"/>
          <p:nvPr/>
        </p:nvSpPr>
        <p:spPr>
          <a:xfrm>
            <a:off x="976975" y="1367100"/>
            <a:ext cx="2308500" cy="40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Times New Roman"/>
                <a:ea typeface="Times New Roman"/>
                <a:cs typeface="Times New Roman"/>
                <a:sym typeface="Times New Roman"/>
              </a:rPr>
              <a:t>By: Nicole Lingayo</a:t>
            </a:r>
            <a:endParaRPr>
              <a:solidFill>
                <a:srgbClr val="FFFFFF"/>
              </a:solidFill>
              <a:latin typeface="Times New Roman"/>
              <a:ea typeface="Times New Roman"/>
              <a:cs typeface="Times New Roman"/>
              <a:sym typeface="Times New Roman"/>
            </a:endParaRPr>
          </a:p>
        </p:txBody>
      </p:sp>
      <p:sp>
        <p:nvSpPr>
          <p:cNvPr id="88" name="Google Shape;88;p13"/>
          <p:cNvSpPr txBox="1"/>
          <p:nvPr/>
        </p:nvSpPr>
        <p:spPr>
          <a:xfrm>
            <a:off x="276775" y="1773600"/>
            <a:ext cx="4183200" cy="82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With this technology, it will help prevent rape. You will not become a victim. You become a fighter.</a:t>
            </a:r>
            <a:endParaRPr>
              <a:latin typeface="Times New Roman"/>
              <a:ea typeface="Times New Roman"/>
              <a:cs typeface="Times New Roman"/>
              <a:sym typeface="Times New Roman"/>
            </a:endParaRPr>
          </a:p>
        </p:txBody>
      </p:sp>
      <p:sp>
        <p:nvSpPr>
          <p:cNvPr id="89" name="Google Shape;89;p13"/>
          <p:cNvSpPr txBox="1"/>
          <p:nvPr/>
        </p:nvSpPr>
        <p:spPr>
          <a:xfrm>
            <a:off x="463350" y="3903000"/>
            <a:ext cx="3597000" cy="96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Times New Roman"/>
                <a:ea typeface="Times New Roman"/>
                <a:cs typeface="Times New Roman"/>
                <a:sym typeface="Times New Roman"/>
              </a:rPr>
              <a:t>It can lessen rape and sexual assult. The app also educates what is rape, and shows laws agaisnt it.</a:t>
            </a:r>
            <a:endParaRPr>
              <a:latin typeface="Times New Roman"/>
              <a:ea typeface="Times New Roman"/>
              <a:cs typeface="Times New Roman"/>
              <a:sym typeface="Times New Roman"/>
            </a:endParaRPr>
          </a:p>
          <a:p>
            <a:pPr marL="0" lvl="0" indent="0" algn="l" rtl="0">
              <a:spcBef>
                <a:spcPts val="0"/>
              </a:spcBef>
              <a:spcAft>
                <a:spcPts val="0"/>
              </a:spcAft>
              <a:buNone/>
            </a:pPr>
            <a:r>
              <a:rPr lang="en">
                <a:latin typeface="Times New Roman"/>
                <a:ea typeface="Times New Roman"/>
                <a:cs typeface="Times New Roman"/>
                <a:sym typeface="Times New Roman"/>
              </a:rPr>
              <a:t>  </a:t>
            </a:r>
            <a:endParaRPr>
              <a:latin typeface="Times New Roman"/>
              <a:ea typeface="Times New Roman"/>
              <a:cs typeface="Times New Roman"/>
              <a:sym typeface="Times New Roman"/>
            </a:endParaRPr>
          </a:p>
        </p:txBody>
      </p:sp>
      <p:pic>
        <p:nvPicPr>
          <p:cNvPr id="90" name="Google Shape;90;p13"/>
          <p:cNvPicPr preferRelativeResize="0"/>
          <p:nvPr/>
        </p:nvPicPr>
        <p:blipFill>
          <a:blip r:embed="rId3">
            <a:alphaModFix/>
          </a:blip>
          <a:stretch>
            <a:fillRect/>
          </a:stretch>
        </p:blipFill>
        <p:spPr>
          <a:xfrm>
            <a:off x="4643150" y="123125"/>
            <a:ext cx="2685500" cy="3292375"/>
          </a:xfrm>
          <a:prstGeom prst="rect">
            <a:avLst/>
          </a:prstGeom>
          <a:noFill/>
          <a:ln>
            <a:noFill/>
          </a:ln>
        </p:spPr>
      </p:pic>
      <p:pic>
        <p:nvPicPr>
          <p:cNvPr id="91" name="Google Shape;91;p13"/>
          <p:cNvPicPr preferRelativeResize="0"/>
          <p:nvPr/>
        </p:nvPicPr>
        <p:blipFill>
          <a:blip r:embed="rId4">
            <a:alphaModFix/>
          </a:blip>
          <a:stretch>
            <a:fillRect/>
          </a:stretch>
        </p:blipFill>
        <p:spPr>
          <a:xfrm>
            <a:off x="6211125" y="1773600"/>
            <a:ext cx="3246625" cy="3246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2752375" y="145650"/>
            <a:ext cx="6044100" cy="89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9FC5E8"/>
                </a:solidFill>
                <a:latin typeface="Courier New"/>
                <a:ea typeface="Courier New"/>
                <a:cs typeface="Courier New"/>
                <a:sym typeface="Courier New"/>
              </a:rPr>
              <a:t>Watcher Features</a:t>
            </a:r>
            <a:endParaRPr>
              <a:solidFill>
                <a:srgbClr val="9FC5E8"/>
              </a:solidFill>
              <a:latin typeface="Courier New"/>
              <a:ea typeface="Courier New"/>
              <a:cs typeface="Courier New"/>
              <a:sym typeface="Courier New"/>
            </a:endParaRPr>
          </a:p>
        </p:txBody>
      </p:sp>
      <p:pic>
        <p:nvPicPr>
          <p:cNvPr id="97" name="Google Shape;97;p14"/>
          <p:cNvPicPr preferRelativeResize="0"/>
          <p:nvPr/>
        </p:nvPicPr>
        <p:blipFill>
          <a:blip r:embed="rId3">
            <a:alphaModFix/>
          </a:blip>
          <a:stretch>
            <a:fillRect/>
          </a:stretch>
        </p:blipFill>
        <p:spPr>
          <a:xfrm>
            <a:off x="0" y="0"/>
            <a:ext cx="2752376" cy="2752376"/>
          </a:xfrm>
          <a:prstGeom prst="rect">
            <a:avLst/>
          </a:prstGeom>
          <a:noFill/>
          <a:ln>
            <a:noFill/>
          </a:ln>
        </p:spPr>
      </p:pic>
      <p:cxnSp>
        <p:nvCxnSpPr>
          <p:cNvPr id="98" name="Google Shape;98;p14"/>
          <p:cNvCxnSpPr/>
          <p:nvPr/>
        </p:nvCxnSpPr>
        <p:spPr>
          <a:xfrm rot="10800000" flipH="1">
            <a:off x="2185150" y="1299875"/>
            <a:ext cx="1848900" cy="346500"/>
          </a:xfrm>
          <a:prstGeom prst="straightConnector1">
            <a:avLst/>
          </a:prstGeom>
          <a:noFill/>
          <a:ln w="9525" cap="flat" cmpd="sng">
            <a:solidFill>
              <a:schemeClr val="dk2"/>
            </a:solidFill>
            <a:prstDash val="solid"/>
            <a:round/>
            <a:headEnd type="none" w="med" len="med"/>
            <a:tailEnd type="triangle" w="med" len="med"/>
          </a:ln>
        </p:spPr>
      </p:cxnSp>
      <p:sp>
        <p:nvSpPr>
          <p:cNvPr id="99" name="Google Shape;99;p14"/>
          <p:cNvSpPr txBox="1"/>
          <p:nvPr/>
        </p:nvSpPr>
        <p:spPr>
          <a:xfrm>
            <a:off x="3944450" y="1086975"/>
            <a:ext cx="4045200" cy="9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accent1"/>
                </a:solidFill>
                <a:latin typeface="Times New Roman"/>
                <a:ea typeface="Times New Roman"/>
                <a:cs typeface="Times New Roman"/>
                <a:sym typeface="Times New Roman"/>
              </a:rPr>
              <a:t>Portable Swab</a:t>
            </a:r>
            <a:r>
              <a:rPr lang="en">
                <a:solidFill>
                  <a:schemeClr val="accent1"/>
                </a:solidFill>
                <a:latin typeface="Times New Roman"/>
                <a:ea typeface="Times New Roman"/>
                <a:cs typeface="Times New Roman"/>
                <a:sym typeface="Times New Roman"/>
              </a:rPr>
              <a:t>: collect DNA.</a:t>
            </a:r>
            <a:endParaRPr>
              <a:solidFill>
                <a:schemeClr val="accent1"/>
              </a:solidFill>
              <a:latin typeface="Times New Roman"/>
              <a:ea typeface="Times New Roman"/>
              <a:cs typeface="Times New Roman"/>
              <a:sym typeface="Times New Roman"/>
            </a:endParaRPr>
          </a:p>
          <a:p>
            <a:pPr marL="0" lvl="0" indent="0" algn="l" rtl="0">
              <a:spcBef>
                <a:spcPts val="0"/>
              </a:spcBef>
              <a:spcAft>
                <a:spcPts val="0"/>
              </a:spcAft>
              <a:buNone/>
            </a:pPr>
            <a:r>
              <a:rPr lang="en">
                <a:solidFill>
                  <a:schemeClr val="accent1"/>
                </a:solidFill>
                <a:latin typeface="Times New Roman"/>
                <a:ea typeface="Times New Roman"/>
                <a:cs typeface="Times New Roman"/>
                <a:sym typeface="Times New Roman"/>
              </a:rPr>
              <a:t>Inside the watch, it has this tiny storage that can preserve DNA.</a:t>
            </a:r>
            <a:endParaRPr>
              <a:solidFill>
                <a:schemeClr val="accent1"/>
              </a:solidFill>
              <a:latin typeface="Times New Roman"/>
              <a:ea typeface="Times New Roman"/>
              <a:cs typeface="Times New Roman"/>
              <a:sym typeface="Times New Roman"/>
            </a:endParaRPr>
          </a:p>
          <a:p>
            <a:pPr marL="0" lvl="0" indent="0" algn="l" rtl="0">
              <a:spcBef>
                <a:spcPts val="0"/>
              </a:spcBef>
              <a:spcAft>
                <a:spcPts val="0"/>
              </a:spcAft>
              <a:buNone/>
            </a:pPr>
            <a:r>
              <a:rPr lang="en">
                <a:solidFill>
                  <a:schemeClr val="accent1"/>
                </a:solidFill>
                <a:latin typeface="Times New Roman"/>
                <a:ea typeface="Times New Roman"/>
                <a:cs typeface="Times New Roman"/>
                <a:sym typeface="Times New Roman"/>
              </a:rPr>
              <a:t>Why: it can identify the offender</a:t>
            </a:r>
            <a:endParaRPr>
              <a:solidFill>
                <a:schemeClr val="accent1"/>
              </a:solidFill>
              <a:latin typeface="Times New Roman"/>
              <a:ea typeface="Times New Roman"/>
              <a:cs typeface="Times New Roman"/>
              <a:sym typeface="Times New Roman"/>
            </a:endParaRPr>
          </a:p>
          <a:p>
            <a:pPr marL="0" lvl="0" indent="0" algn="l" rtl="0">
              <a:spcBef>
                <a:spcPts val="0"/>
              </a:spcBef>
              <a:spcAft>
                <a:spcPts val="0"/>
              </a:spcAft>
              <a:buNone/>
            </a:pPr>
            <a:endParaRPr>
              <a:solidFill>
                <a:schemeClr val="accent1"/>
              </a:solidFill>
              <a:latin typeface="Times New Roman"/>
              <a:ea typeface="Times New Roman"/>
              <a:cs typeface="Times New Roman"/>
              <a:sym typeface="Times New Roman"/>
            </a:endParaRPr>
          </a:p>
        </p:txBody>
      </p:sp>
      <p:cxnSp>
        <p:nvCxnSpPr>
          <p:cNvPr id="100" name="Google Shape;100;p14"/>
          <p:cNvCxnSpPr/>
          <p:nvPr/>
        </p:nvCxnSpPr>
        <p:spPr>
          <a:xfrm>
            <a:off x="1524125" y="1434575"/>
            <a:ext cx="2308200" cy="1008300"/>
          </a:xfrm>
          <a:prstGeom prst="straightConnector1">
            <a:avLst/>
          </a:prstGeom>
          <a:noFill/>
          <a:ln w="9525" cap="flat" cmpd="sng">
            <a:solidFill>
              <a:schemeClr val="dk2"/>
            </a:solidFill>
            <a:prstDash val="solid"/>
            <a:round/>
            <a:headEnd type="none" w="med" len="med"/>
            <a:tailEnd type="triangle" w="med" len="med"/>
          </a:ln>
        </p:spPr>
      </p:cxnSp>
      <p:sp>
        <p:nvSpPr>
          <p:cNvPr id="101" name="Google Shape;101;p14"/>
          <p:cNvSpPr txBox="1"/>
          <p:nvPr/>
        </p:nvSpPr>
        <p:spPr>
          <a:xfrm>
            <a:off x="3754025" y="2218775"/>
            <a:ext cx="5188200" cy="97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accent1"/>
                </a:solidFill>
                <a:latin typeface="Times New Roman"/>
                <a:ea typeface="Times New Roman"/>
                <a:cs typeface="Times New Roman"/>
                <a:sym typeface="Times New Roman"/>
              </a:rPr>
              <a:t>Glass Screen</a:t>
            </a:r>
            <a:r>
              <a:rPr lang="en">
                <a:solidFill>
                  <a:schemeClr val="accent1"/>
                </a:solidFill>
                <a:latin typeface="Times New Roman"/>
                <a:ea typeface="Times New Roman"/>
                <a:cs typeface="Times New Roman"/>
                <a:sym typeface="Times New Roman"/>
              </a:rPr>
              <a:t>: it can identify if your drink is drugged if you put a droplet in the screen. The screen will darken and it shows in the app what kind of drug is in your drink. </a:t>
            </a:r>
            <a:endParaRPr>
              <a:solidFill>
                <a:schemeClr val="accent1"/>
              </a:solidFill>
              <a:latin typeface="Times New Roman"/>
              <a:ea typeface="Times New Roman"/>
              <a:cs typeface="Times New Roman"/>
              <a:sym typeface="Times New Roman"/>
            </a:endParaRPr>
          </a:p>
        </p:txBody>
      </p:sp>
      <p:cxnSp>
        <p:nvCxnSpPr>
          <p:cNvPr id="102" name="Google Shape;102;p14"/>
          <p:cNvCxnSpPr>
            <a:endCxn id="103" idx="1"/>
          </p:cNvCxnSpPr>
          <p:nvPr/>
        </p:nvCxnSpPr>
        <p:spPr>
          <a:xfrm>
            <a:off x="1221450" y="1255200"/>
            <a:ext cx="2207700" cy="2510100"/>
          </a:xfrm>
          <a:prstGeom prst="straightConnector1">
            <a:avLst/>
          </a:prstGeom>
          <a:noFill/>
          <a:ln w="9525" cap="flat" cmpd="sng">
            <a:solidFill>
              <a:schemeClr val="dk2"/>
            </a:solidFill>
            <a:prstDash val="solid"/>
            <a:round/>
            <a:headEnd type="none" w="med" len="med"/>
            <a:tailEnd type="triangle" w="med" len="med"/>
          </a:ln>
        </p:spPr>
      </p:cxnSp>
      <p:sp>
        <p:nvSpPr>
          <p:cNvPr id="103" name="Google Shape;103;p14"/>
          <p:cNvSpPr txBox="1"/>
          <p:nvPr/>
        </p:nvSpPr>
        <p:spPr>
          <a:xfrm>
            <a:off x="3429150" y="3317100"/>
            <a:ext cx="5569200" cy="8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latin typeface="Times New Roman"/>
                <a:ea typeface="Times New Roman"/>
                <a:cs typeface="Times New Roman"/>
                <a:sym typeface="Times New Roman"/>
              </a:rPr>
              <a:t>911 Alert</a:t>
            </a:r>
            <a:r>
              <a:rPr lang="en">
                <a:solidFill>
                  <a:schemeClr val="dk1"/>
                </a:solidFill>
                <a:latin typeface="Times New Roman"/>
                <a:ea typeface="Times New Roman"/>
                <a:cs typeface="Times New Roman"/>
                <a:sym typeface="Times New Roman"/>
              </a:rPr>
              <a:t>: If you tap it multiple times, it will alert the police closest to you and send your location. It will also make an alarming sounds that can catch someone’s attention in the next couple rooms. </a:t>
            </a:r>
            <a:endParaRPr>
              <a:solidFill>
                <a:schemeClr val="dk1"/>
              </a:solidFill>
              <a:latin typeface="Times New Roman"/>
              <a:ea typeface="Times New Roman"/>
              <a:cs typeface="Times New Roman"/>
              <a:sym typeface="Times New Roman"/>
            </a:endParaRPr>
          </a:p>
        </p:txBody>
      </p:sp>
      <p:cxnSp>
        <p:nvCxnSpPr>
          <p:cNvPr id="104" name="Google Shape;104;p14"/>
          <p:cNvCxnSpPr/>
          <p:nvPr/>
        </p:nvCxnSpPr>
        <p:spPr>
          <a:xfrm flipH="1">
            <a:off x="1524125" y="728400"/>
            <a:ext cx="78300" cy="3485100"/>
          </a:xfrm>
          <a:prstGeom prst="straightConnector1">
            <a:avLst/>
          </a:prstGeom>
          <a:noFill/>
          <a:ln w="9525" cap="flat" cmpd="sng">
            <a:solidFill>
              <a:schemeClr val="dk2"/>
            </a:solidFill>
            <a:prstDash val="solid"/>
            <a:round/>
            <a:headEnd type="none" w="med" len="med"/>
            <a:tailEnd type="triangle" w="med" len="med"/>
          </a:ln>
        </p:spPr>
      </p:cxnSp>
      <p:sp>
        <p:nvSpPr>
          <p:cNvPr id="105" name="Google Shape;105;p14"/>
          <p:cNvSpPr txBox="1"/>
          <p:nvPr/>
        </p:nvSpPr>
        <p:spPr>
          <a:xfrm>
            <a:off x="851650" y="4213500"/>
            <a:ext cx="4863300" cy="6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latin typeface="Times New Roman"/>
                <a:ea typeface="Times New Roman"/>
                <a:cs typeface="Times New Roman"/>
                <a:sym typeface="Times New Roman"/>
              </a:rPr>
              <a:t>Mini Taser: </a:t>
            </a:r>
            <a:r>
              <a:rPr lang="en">
                <a:solidFill>
                  <a:schemeClr val="dk1"/>
                </a:solidFill>
                <a:latin typeface="Times New Roman"/>
                <a:ea typeface="Times New Roman"/>
                <a:cs typeface="Times New Roman"/>
                <a:sym typeface="Times New Roman"/>
              </a:rPr>
              <a:t>if you press it on the offender, it will tase them. </a:t>
            </a:r>
            <a:endParaRPr sz="1300">
              <a:solidFill>
                <a:schemeClr val="dk1"/>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6666"/>
        </a:solidFill>
        <a:effectLst/>
      </p:bgPr>
    </p:bg>
    <p:spTree>
      <p:nvGrpSpPr>
        <p:cNvPr id="1" name="Shape 109"/>
        <p:cNvGrpSpPr/>
        <p:nvPr/>
      </p:nvGrpSpPr>
      <p:grpSpPr>
        <a:xfrm>
          <a:off x="0" y="0"/>
          <a:ext cx="0" cy="0"/>
          <a:chOff x="0" y="0"/>
          <a:chExt cx="0" cy="0"/>
        </a:xfrm>
      </p:grpSpPr>
      <p:grpSp>
        <p:nvGrpSpPr>
          <p:cNvPr id="110" name="Google Shape;110;p15"/>
          <p:cNvGrpSpPr/>
          <p:nvPr/>
        </p:nvGrpSpPr>
        <p:grpSpPr>
          <a:xfrm>
            <a:off x="268900" y="1367013"/>
            <a:ext cx="2297100" cy="2678425"/>
            <a:chOff x="392200" y="212900"/>
            <a:chExt cx="2297100" cy="2678425"/>
          </a:xfrm>
        </p:grpSpPr>
        <p:sp>
          <p:nvSpPr>
            <p:cNvPr id="111" name="Google Shape;111;p15"/>
            <p:cNvSpPr/>
            <p:nvPr/>
          </p:nvSpPr>
          <p:spPr>
            <a:xfrm>
              <a:off x="392200" y="212900"/>
              <a:ext cx="2297100" cy="2610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2" name="Google Shape;112;p15"/>
            <p:cNvPicPr preferRelativeResize="0"/>
            <p:nvPr/>
          </p:nvPicPr>
          <p:blipFill rotWithShape="1">
            <a:blip r:embed="rId3">
              <a:alphaModFix/>
            </a:blip>
            <a:srcRect l="20740" r="24011"/>
            <a:stretch/>
          </p:blipFill>
          <p:spPr>
            <a:xfrm>
              <a:off x="575770" y="391975"/>
              <a:ext cx="1929967" cy="2095849"/>
            </a:xfrm>
            <a:prstGeom prst="rect">
              <a:avLst/>
            </a:prstGeom>
            <a:noFill/>
            <a:ln>
              <a:noFill/>
            </a:ln>
          </p:spPr>
        </p:pic>
        <p:sp>
          <p:nvSpPr>
            <p:cNvPr id="113" name="Google Shape;113;p15"/>
            <p:cNvSpPr txBox="1"/>
            <p:nvPr/>
          </p:nvSpPr>
          <p:spPr>
            <a:xfrm>
              <a:off x="963650" y="2487825"/>
              <a:ext cx="1400700" cy="4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Merriweather"/>
                  <a:ea typeface="Merriweather"/>
                  <a:cs typeface="Merriweather"/>
                  <a:sym typeface="Merriweather"/>
                </a:rPr>
                <a:t>WATCHER</a:t>
              </a:r>
              <a:endParaRPr>
                <a:latin typeface="Merriweather"/>
                <a:ea typeface="Merriweather"/>
                <a:cs typeface="Merriweather"/>
                <a:sym typeface="Merriweather"/>
              </a:endParaRPr>
            </a:p>
          </p:txBody>
        </p:sp>
      </p:grpSp>
      <p:sp>
        <p:nvSpPr>
          <p:cNvPr id="114" name="Google Shape;114;p15"/>
          <p:cNvSpPr txBox="1"/>
          <p:nvPr/>
        </p:nvSpPr>
        <p:spPr>
          <a:xfrm>
            <a:off x="80275" y="168075"/>
            <a:ext cx="3530100" cy="47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rgbClr val="980000"/>
                </a:solidFill>
                <a:latin typeface="Merriweather"/>
                <a:ea typeface="Merriweather"/>
                <a:cs typeface="Merriweather"/>
                <a:sym typeface="Merriweather"/>
              </a:rPr>
              <a:t>APP FEATURES</a:t>
            </a:r>
            <a:endParaRPr sz="2600" b="1">
              <a:solidFill>
                <a:srgbClr val="980000"/>
              </a:solidFill>
              <a:latin typeface="Merriweather"/>
              <a:ea typeface="Merriweather"/>
              <a:cs typeface="Merriweather"/>
              <a:sym typeface="Merriweather"/>
            </a:endParaRPr>
          </a:p>
        </p:txBody>
      </p:sp>
      <p:sp>
        <p:nvSpPr>
          <p:cNvPr id="115" name="Google Shape;115;p15"/>
          <p:cNvSpPr/>
          <p:nvPr/>
        </p:nvSpPr>
        <p:spPr>
          <a:xfrm>
            <a:off x="2891125" y="168063"/>
            <a:ext cx="2857500" cy="4605600"/>
          </a:xfrm>
          <a:prstGeom prst="rect">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latin typeface="Times New Roman"/>
              <a:ea typeface="Times New Roman"/>
              <a:cs typeface="Times New Roman"/>
              <a:sym typeface="Times New Roman"/>
            </a:endParaRPr>
          </a:p>
        </p:txBody>
      </p:sp>
      <p:sp>
        <p:nvSpPr>
          <p:cNvPr id="116" name="Google Shape;116;p15"/>
          <p:cNvSpPr/>
          <p:nvPr/>
        </p:nvSpPr>
        <p:spPr>
          <a:xfrm>
            <a:off x="3003200" y="414650"/>
            <a:ext cx="717300" cy="672300"/>
          </a:xfrm>
          <a:prstGeom prst="noSmoking">
            <a:avLst>
              <a:gd name="adj" fmla="val 1875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5"/>
          <p:cNvSpPr txBox="1"/>
          <p:nvPr/>
        </p:nvSpPr>
        <p:spPr>
          <a:xfrm>
            <a:off x="3832400" y="481850"/>
            <a:ext cx="4885800" cy="6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E69138"/>
                </a:solidFill>
                <a:latin typeface="Times New Roman"/>
                <a:ea typeface="Times New Roman"/>
                <a:cs typeface="Times New Roman"/>
                <a:sym typeface="Times New Roman"/>
              </a:rPr>
              <a:t>911 Alert: Can customize how many taps on the middle of the screen to call 911</a:t>
            </a:r>
            <a:endParaRPr>
              <a:solidFill>
                <a:srgbClr val="E69138"/>
              </a:solidFill>
              <a:latin typeface="Times New Roman"/>
              <a:ea typeface="Times New Roman"/>
              <a:cs typeface="Times New Roman"/>
              <a:sym typeface="Times New Roman"/>
            </a:endParaRPr>
          </a:p>
        </p:txBody>
      </p:sp>
      <p:sp>
        <p:nvSpPr>
          <p:cNvPr id="118" name="Google Shape;118;p15"/>
          <p:cNvSpPr/>
          <p:nvPr/>
        </p:nvSpPr>
        <p:spPr>
          <a:xfrm>
            <a:off x="3097462" y="1255025"/>
            <a:ext cx="528768" cy="952560"/>
          </a:xfrm>
          <a:prstGeom prst="lightningBolt">
            <a:avLst/>
          </a:prstGeom>
          <a:gradFill>
            <a:gsLst>
              <a:gs pos="0">
                <a:srgbClr val="FFC002"/>
              </a:gs>
              <a:gs pos="100000">
                <a:srgbClr val="795B04"/>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5"/>
          <p:cNvSpPr txBox="1"/>
          <p:nvPr/>
        </p:nvSpPr>
        <p:spPr>
          <a:xfrm>
            <a:off x="3714800" y="1434300"/>
            <a:ext cx="4756800" cy="5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B0F00"/>
                </a:solidFill>
                <a:latin typeface="Times New Roman"/>
                <a:ea typeface="Times New Roman"/>
                <a:cs typeface="Times New Roman"/>
                <a:sym typeface="Times New Roman"/>
              </a:rPr>
              <a:t>Mini Taser: change the levels of the taser.</a:t>
            </a:r>
            <a:endParaRPr>
              <a:solidFill>
                <a:srgbClr val="5B0F00"/>
              </a:solidFill>
              <a:latin typeface="Times New Roman"/>
              <a:ea typeface="Times New Roman"/>
              <a:cs typeface="Times New Roman"/>
              <a:sym typeface="Times New Roman"/>
            </a:endParaRPr>
          </a:p>
          <a:p>
            <a:pPr marL="0" lvl="0" indent="0" algn="l" rtl="0">
              <a:spcBef>
                <a:spcPts val="0"/>
              </a:spcBef>
              <a:spcAft>
                <a:spcPts val="0"/>
              </a:spcAft>
              <a:buNone/>
            </a:pPr>
            <a:r>
              <a:rPr lang="en">
                <a:solidFill>
                  <a:srgbClr val="5B0F00"/>
                </a:solidFill>
                <a:latin typeface="Times New Roman"/>
                <a:ea typeface="Times New Roman"/>
                <a:cs typeface="Times New Roman"/>
                <a:sym typeface="Times New Roman"/>
              </a:rPr>
              <a:t>Can be light, mild, or extreme. </a:t>
            </a:r>
            <a:endParaRPr>
              <a:solidFill>
                <a:srgbClr val="5B0F00"/>
              </a:solidFill>
              <a:latin typeface="Times New Roman"/>
              <a:ea typeface="Times New Roman"/>
              <a:cs typeface="Times New Roman"/>
              <a:sym typeface="Times New Roman"/>
            </a:endParaRPr>
          </a:p>
        </p:txBody>
      </p:sp>
      <p:sp>
        <p:nvSpPr>
          <p:cNvPr id="120" name="Google Shape;120;p15"/>
          <p:cNvSpPr/>
          <p:nvPr/>
        </p:nvSpPr>
        <p:spPr>
          <a:xfrm>
            <a:off x="3097475" y="2375650"/>
            <a:ext cx="638700" cy="885300"/>
          </a:xfrm>
          <a:prstGeom prst="bevel">
            <a:avLst>
              <a:gd name="adj" fmla="val 12500"/>
            </a:avLst>
          </a:prstGeom>
          <a:gradFill>
            <a:gsLst>
              <a:gs pos="0">
                <a:srgbClr val="F2F2F2"/>
              </a:gs>
              <a:gs pos="100000">
                <a:srgbClr val="A6A6A6"/>
              </a:gs>
            </a:gsLst>
            <a:path path="circle">
              <a:fillToRect l="50000" t="50000" r="50000" b="50000"/>
            </a:path>
            <a:tileRect/>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5"/>
          <p:cNvSpPr txBox="1"/>
          <p:nvPr/>
        </p:nvSpPr>
        <p:spPr>
          <a:xfrm>
            <a:off x="3832400" y="2409250"/>
            <a:ext cx="3765300" cy="59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660000"/>
                </a:solidFill>
                <a:latin typeface="Times New Roman"/>
                <a:ea typeface="Times New Roman"/>
                <a:cs typeface="Times New Roman"/>
                <a:sym typeface="Times New Roman"/>
              </a:rPr>
              <a:t>Glass Screen: customize what color the screen can change to.  It can identify the drug.  </a:t>
            </a:r>
            <a:endParaRPr>
              <a:solidFill>
                <a:srgbClr val="660000"/>
              </a:solidFill>
              <a:latin typeface="Times New Roman"/>
              <a:ea typeface="Times New Roman"/>
              <a:cs typeface="Times New Roman"/>
              <a:sym typeface="Times New Roman"/>
            </a:endParaRPr>
          </a:p>
        </p:txBody>
      </p:sp>
      <p:sp>
        <p:nvSpPr>
          <p:cNvPr id="122" name="Google Shape;122;p15"/>
          <p:cNvSpPr/>
          <p:nvPr/>
        </p:nvSpPr>
        <p:spPr>
          <a:xfrm>
            <a:off x="3171250" y="3765175"/>
            <a:ext cx="806700" cy="470700"/>
          </a:xfrm>
          <a:prstGeom prst="rightArrowCallout">
            <a:avLst>
              <a:gd name="adj1" fmla="val 25000"/>
              <a:gd name="adj2" fmla="val 25000"/>
              <a:gd name="adj3" fmla="val 25000"/>
              <a:gd name="adj4" fmla="val 64977"/>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5"/>
          <p:cNvSpPr txBox="1"/>
          <p:nvPr/>
        </p:nvSpPr>
        <p:spPr>
          <a:xfrm>
            <a:off x="4056525" y="3664375"/>
            <a:ext cx="4460100" cy="6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5B0F00"/>
                </a:solidFill>
                <a:latin typeface="Roboto"/>
                <a:ea typeface="Roboto"/>
                <a:cs typeface="Roboto"/>
                <a:sym typeface="Roboto"/>
              </a:rPr>
              <a:t>Portable Swab: preserve DNA. It can also analyze if the partner has STDs</a:t>
            </a:r>
            <a:endParaRPr>
              <a:solidFill>
                <a:srgbClr val="5B0F00"/>
              </a:solidFill>
              <a:latin typeface="Roboto"/>
              <a:ea typeface="Roboto"/>
              <a:cs typeface="Roboto"/>
              <a:sym typeface="Roboto"/>
            </a:endParaRPr>
          </a:p>
        </p:txBody>
      </p:sp>
      <p:sp>
        <p:nvSpPr>
          <p:cNvPr id="124" name="Google Shape;124;p15"/>
          <p:cNvSpPr txBox="1"/>
          <p:nvPr/>
        </p:nvSpPr>
        <p:spPr>
          <a:xfrm>
            <a:off x="7283825" y="1154150"/>
            <a:ext cx="1613700" cy="251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Roboto"/>
                <a:ea typeface="Roboto"/>
                <a:cs typeface="Roboto"/>
                <a:sym typeface="Roboto"/>
              </a:rPr>
              <a:t>You can also turn off or on the features whenever you want.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a:p>
            <a:pPr marL="0" lvl="0" indent="0" algn="l" rtl="0">
              <a:spcBef>
                <a:spcPts val="0"/>
              </a:spcBef>
              <a:spcAft>
                <a:spcPts val="0"/>
              </a:spcAft>
              <a:buNone/>
            </a:pPr>
            <a:r>
              <a:rPr lang="en">
                <a:latin typeface="Roboto"/>
                <a:ea typeface="Roboto"/>
                <a:cs typeface="Roboto"/>
                <a:sym typeface="Roboto"/>
              </a:rPr>
              <a:t>It has help service feature: tells you what to do if you are a victim. It has trauma serve. </a:t>
            </a:r>
            <a:endParaRPr>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pic>
        <p:nvPicPr>
          <p:cNvPr id="125" name="Google Shape;125;p15"/>
          <p:cNvPicPr preferRelativeResize="0"/>
          <p:nvPr/>
        </p:nvPicPr>
        <p:blipFill rotWithShape="1">
          <a:blip r:embed="rId4">
            <a:alphaModFix/>
          </a:blip>
          <a:srcRect l="33040" r="14347"/>
          <a:stretch/>
        </p:blipFill>
        <p:spPr>
          <a:xfrm>
            <a:off x="1994500" y="3664239"/>
            <a:ext cx="1098175" cy="135261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6"/>
          <p:cNvSpPr txBox="1">
            <a:spLocks noGrp="1"/>
          </p:cNvSpPr>
          <p:nvPr>
            <p:ph type="body" idx="1"/>
          </p:nvPr>
        </p:nvSpPr>
        <p:spPr>
          <a:xfrm>
            <a:off x="4190600" y="173250"/>
            <a:ext cx="4418100" cy="460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If a young girl/boy learn how to read the time, it is time for them to know what is sexual harassment and rape. </a:t>
            </a:r>
            <a:endParaRPr/>
          </a:p>
          <a:p>
            <a:pPr marL="0" lvl="0" indent="0" algn="ctr" rtl="0">
              <a:spcBef>
                <a:spcPts val="1600"/>
              </a:spcBef>
              <a:spcAft>
                <a:spcPts val="0"/>
              </a:spcAft>
              <a:buNone/>
            </a:pPr>
            <a:r>
              <a:rPr lang="en"/>
              <a:t>The app has features that shows them that they can say no. It also emphasize what is protected sex and the aftermath of sex. </a:t>
            </a:r>
            <a:endParaRPr/>
          </a:p>
          <a:p>
            <a:pPr marL="0" lvl="0" indent="0" algn="ctr" rtl="0">
              <a:spcBef>
                <a:spcPts val="1600"/>
              </a:spcBef>
              <a:spcAft>
                <a:spcPts val="0"/>
              </a:spcAft>
              <a:buNone/>
            </a:pPr>
            <a:r>
              <a:rPr lang="en"/>
              <a:t>If teenagers are knowledgeable about it, they can avoid teenage pregnancy. </a:t>
            </a:r>
            <a:endParaRPr/>
          </a:p>
          <a:p>
            <a:pPr marL="0" lvl="0" indent="0" algn="ctr" rtl="0">
              <a:spcBef>
                <a:spcPts val="1600"/>
              </a:spcBef>
              <a:spcAft>
                <a:spcPts val="0"/>
              </a:spcAft>
              <a:buNone/>
            </a:pPr>
            <a:r>
              <a:rPr lang="en"/>
              <a:t>They can protect themselves from predators. </a:t>
            </a:r>
            <a:endParaRPr/>
          </a:p>
          <a:p>
            <a:pPr marL="0" lvl="0" indent="0" algn="l" rtl="0">
              <a:spcBef>
                <a:spcPts val="160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1600"/>
              </a:spcAft>
              <a:buNone/>
            </a:pPr>
            <a:endParaRPr/>
          </a:p>
        </p:txBody>
      </p:sp>
      <p:pic>
        <p:nvPicPr>
          <p:cNvPr id="131" name="Google Shape;131;p16"/>
          <p:cNvPicPr preferRelativeResize="0"/>
          <p:nvPr/>
        </p:nvPicPr>
        <p:blipFill>
          <a:blip r:embed="rId3">
            <a:alphaModFix/>
          </a:blip>
          <a:stretch>
            <a:fillRect/>
          </a:stretch>
        </p:blipFill>
        <p:spPr>
          <a:xfrm>
            <a:off x="566700" y="1193425"/>
            <a:ext cx="3107893" cy="2033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7"/>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WATCHER</a:t>
            </a:r>
            <a:endParaRPr/>
          </a:p>
          <a:p>
            <a:pPr marL="0" lvl="0" indent="0" algn="l" rtl="0">
              <a:spcBef>
                <a:spcPts val="0"/>
              </a:spcBef>
              <a:spcAft>
                <a:spcPts val="0"/>
              </a:spcAft>
              <a:buNone/>
            </a:pPr>
            <a:r>
              <a:rPr lang="en" sz="2000"/>
              <a:t>BY: NICOLE LINGAYO</a:t>
            </a:r>
            <a:endParaRPr sz="2000"/>
          </a:p>
        </p:txBody>
      </p:sp>
      <p:pic>
        <p:nvPicPr>
          <p:cNvPr id="137" name="Google Shape;137;p17"/>
          <p:cNvPicPr preferRelativeResize="0"/>
          <p:nvPr/>
        </p:nvPicPr>
        <p:blipFill>
          <a:blip r:embed="rId3">
            <a:alphaModFix/>
          </a:blip>
          <a:stretch>
            <a:fillRect/>
          </a:stretch>
        </p:blipFill>
        <p:spPr>
          <a:xfrm>
            <a:off x="3988525" y="246525"/>
            <a:ext cx="4616051" cy="2599775"/>
          </a:xfrm>
          <a:prstGeom prst="rect">
            <a:avLst/>
          </a:prstGeom>
          <a:noFill/>
          <a:ln>
            <a:noFill/>
          </a:ln>
        </p:spPr>
      </p:pic>
      <p:pic>
        <p:nvPicPr>
          <p:cNvPr id="138" name="Google Shape;138;p17"/>
          <p:cNvPicPr preferRelativeResize="0"/>
          <p:nvPr/>
        </p:nvPicPr>
        <p:blipFill>
          <a:blip r:embed="rId4">
            <a:alphaModFix/>
          </a:blip>
          <a:stretch>
            <a:fillRect/>
          </a:stretch>
        </p:blipFill>
        <p:spPr>
          <a:xfrm>
            <a:off x="6265825" y="2913525"/>
            <a:ext cx="2115676" cy="2115676"/>
          </a:xfrm>
          <a:prstGeom prst="rect">
            <a:avLst/>
          </a:prstGeom>
          <a:noFill/>
          <a:ln>
            <a:noFill/>
          </a:ln>
        </p:spPr>
      </p:pic>
      <p:pic>
        <p:nvPicPr>
          <p:cNvPr id="139" name="Google Shape;139;p17"/>
          <p:cNvPicPr preferRelativeResize="0"/>
          <p:nvPr/>
        </p:nvPicPr>
        <p:blipFill>
          <a:blip r:embed="rId5">
            <a:alphaModFix/>
          </a:blip>
          <a:stretch>
            <a:fillRect/>
          </a:stretch>
        </p:blipFill>
        <p:spPr>
          <a:xfrm>
            <a:off x="3988525" y="2913525"/>
            <a:ext cx="2115677" cy="2115673"/>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386</Words>
  <Application>Microsoft Macintosh PowerPoint</Application>
  <PresentationFormat>On-screen Show (16:9)</PresentationFormat>
  <Paragraphs>31</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Courier New</vt:lpstr>
      <vt:lpstr>Merriweather</vt:lpstr>
      <vt:lpstr>Roboto</vt:lpstr>
      <vt:lpstr>Times New Roman</vt:lpstr>
      <vt:lpstr>Geometric</vt:lpstr>
      <vt:lpstr>Watcher The Watch That Watches Over You</vt:lpstr>
      <vt:lpstr>Watcher Features</vt:lpstr>
      <vt:lpstr>PowerPoint Presentation</vt:lpstr>
      <vt:lpstr>PowerPoint Presentation</vt:lpstr>
      <vt:lpstr>WATCHER BY: NICOLE LINGAYO</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Watcher The Watch That Watches Over You</dc:title>
  <cp:lastModifiedBy>NICOLE.LINGAYO@lc.cuny.edu</cp:lastModifiedBy>
  <cp:revision>1</cp:revision>
  <dcterms:modified xsi:type="dcterms:W3CDTF">2020-10-08T16:17:39Z</dcterms:modified>
</cp:coreProperties>
</file>